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4" r:id="rId1"/>
    <p:sldMasterId id="2147483659" r:id="rId2"/>
    <p:sldMasterId id="2147483665" r:id="rId3"/>
  </p:sldMasterIdLst>
  <p:notesMasterIdLst>
    <p:notesMasterId r:id="rId33"/>
  </p:notesMasterIdLst>
  <p:handoutMasterIdLst>
    <p:handoutMasterId r:id="rId34"/>
  </p:handoutMasterIdLst>
  <p:sldIdLst>
    <p:sldId id="289" r:id="rId4"/>
    <p:sldId id="290" r:id="rId5"/>
    <p:sldId id="291" r:id="rId6"/>
    <p:sldId id="292"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 id="307" r:id="rId22"/>
    <p:sldId id="308" r:id="rId23"/>
    <p:sldId id="309" r:id="rId24"/>
    <p:sldId id="313" r:id="rId25"/>
    <p:sldId id="314" r:id="rId26"/>
    <p:sldId id="315" r:id="rId27"/>
    <p:sldId id="321" r:id="rId28"/>
    <p:sldId id="322" r:id="rId29"/>
    <p:sldId id="323" r:id="rId30"/>
    <p:sldId id="319" r:id="rId31"/>
    <p:sldId id="320" r:id="rId32"/>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2750" autoAdjust="0"/>
  </p:normalViewPr>
  <p:slideViewPr>
    <p:cSldViewPr snapToGrid="0">
      <p:cViewPr varScale="1">
        <p:scale>
          <a:sx n="65" d="100"/>
          <a:sy n="65" d="100"/>
        </p:scale>
        <p:origin x="77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78"/>
    </p:cViewPr>
  </p:sorterViewPr>
  <p:notesViewPr>
    <p:cSldViewPr snapToGrid="0">
      <p:cViewPr>
        <p:scale>
          <a:sx n="100" d="100"/>
          <a:sy n="100" d="100"/>
        </p:scale>
        <p:origin x="86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D46018-2C58-4AD8-BA6D-B477225FD642}" type="datetimeFigureOut">
              <a:rPr lang="en-US" smtClean="0"/>
              <a:t>10/8/2016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www.assertion-evidence.com</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8BF11C-A071-4F22-AC22-9F0612387C95}" type="slidenum">
              <a:rPr lang="en-US" smtClean="0"/>
              <a:t>‹#›</a:t>
            </a:fld>
            <a:endParaRPr lang="en-US"/>
          </a:p>
        </p:txBody>
      </p:sp>
    </p:spTree>
    <p:extLst>
      <p:ext uri="{BB962C8B-B14F-4D97-AF65-F5344CB8AC3E}">
        <p14:creationId xmlns:p14="http://schemas.microsoft.com/office/powerpoint/2010/main" val="15612070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dirty="0"/>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buClr>
                <a:srgbClr val="000000"/>
              </a:buClr>
              <a:buFont typeface="Arial"/>
              <a:buNone/>
              <a:defRPr sz="1200">
                <a:latin typeface="Calibri" panose="020F0502020204030204" pitchFamily="34" charset="0"/>
              </a:defRPr>
            </a:lvl1pPr>
            <a:lvl2pPr marL="457200" marR="0" indent="0" algn="l" rtl="0">
              <a:lnSpc>
                <a:spcPct val="100000"/>
              </a:lnSpc>
              <a:spcBef>
                <a:spcPts val="0"/>
              </a:spcBef>
              <a:spcAft>
                <a:spcPts val="0"/>
              </a:spcAft>
              <a:buClr>
                <a:srgbClr val="000000"/>
              </a:buClr>
              <a:buFont typeface="Arial"/>
              <a:buNone/>
              <a:defRPr/>
            </a:lvl2pPr>
            <a:lvl3pPr marL="914400" marR="0" indent="0" algn="l" rtl="0">
              <a:lnSpc>
                <a:spcPct val="100000"/>
              </a:lnSpc>
              <a:spcBef>
                <a:spcPts val="0"/>
              </a:spcBef>
              <a:spcAft>
                <a:spcPts val="0"/>
              </a:spcAft>
              <a:buClr>
                <a:srgbClr val="000000"/>
              </a:buClr>
              <a:buFont typeface="Arial"/>
              <a:buNone/>
              <a:defRPr/>
            </a:lvl3pPr>
            <a:lvl4pPr marL="1371600" marR="0" indent="0" algn="l" rtl="0">
              <a:lnSpc>
                <a:spcPct val="100000"/>
              </a:lnSpc>
              <a:spcBef>
                <a:spcPts val="0"/>
              </a:spcBef>
              <a:spcAft>
                <a:spcPts val="0"/>
              </a:spcAft>
              <a:buClr>
                <a:srgbClr val="000000"/>
              </a:buClr>
              <a:buFont typeface="Arial"/>
              <a:buNone/>
              <a:defRPr/>
            </a:lvl4pPr>
            <a:lvl5pPr marL="1828800" marR="0" indent="0" algn="l" rtl="0">
              <a:lnSpc>
                <a:spcPct val="100000"/>
              </a:lnSpc>
              <a:spcBef>
                <a:spcPts val="0"/>
              </a:spcBef>
              <a:spcAft>
                <a:spcPts val="0"/>
              </a:spcAft>
              <a:buClr>
                <a:srgbClr val="000000"/>
              </a:buClr>
              <a:buFont typeface="Arial"/>
              <a:buNone/>
              <a:defRPr/>
            </a:lvl5pPr>
            <a:lvl6pPr marL="2286000" marR="0" indent="0" algn="l" rtl="0">
              <a:lnSpc>
                <a:spcPct val="100000"/>
              </a:lnSpc>
              <a:spcBef>
                <a:spcPts val="0"/>
              </a:spcBef>
              <a:spcAft>
                <a:spcPts val="0"/>
              </a:spcAft>
              <a:buClr>
                <a:srgbClr val="000000"/>
              </a:buClr>
              <a:buFont typeface="Arial"/>
              <a:buNone/>
              <a:defRPr/>
            </a:lvl6pPr>
            <a:lvl7pPr marL="2743200" marR="0" indent="0" algn="l" rtl="0">
              <a:lnSpc>
                <a:spcPct val="100000"/>
              </a:lnSpc>
              <a:spcBef>
                <a:spcPts val="0"/>
              </a:spcBef>
              <a:spcAft>
                <a:spcPts val="0"/>
              </a:spcAft>
              <a:buClr>
                <a:srgbClr val="000000"/>
              </a:buClr>
              <a:buFont typeface="Arial"/>
              <a:buNone/>
              <a:defRPr/>
            </a:lvl7pPr>
            <a:lvl8pPr marL="3200400" marR="0" indent="0" algn="l" rtl="0">
              <a:lnSpc>
                <a:spcPct val="100000"/>
              </a:lnSpc>
              <a:spcBef>
                <a:spcPts val="0"/>
              </a:spcBef>
              <a:spcAft>
                <a:spcPts val="0"/>
              </a:spcAft>
              <a:buClr>
                <a:srgbClr val="000000"/>
              </a:buClr>
              <a:buFont typeface="Arial"/>
              <a:buNone/>
              <a:defRPr/>
            </a:lvl8pPr>
            <a:lvl9pPr marL="3657600" marR="0" indent="0" algn="l" rtl="0">
              <a:lnSpc>
                <a:spcPct val="100000"/>
              </a:lnSpc>
              <a:spcBef>
                <a:spcPts val="0"/>
              </a:spcBef>
              <a:spcAft>
                <a:spcPts val="0"/>
              </a:spcAft>
              <a:buClr>
                <a:srgbClr val="000000"/>
              </a:buClr>
              <a:buFont typeface="Arial"/>
              <a:buNone/>
              <a:defRPr/>
            </a:lvl9pPr>
          </a:lstStyle>
          <a:p>
            <a:r>
              <a:rPr lang="en-US" dirty="0" smtClean="0"/>
              <a:t>www.assertion-evidence.com</a:t>
            </a:r>
            <a:endParaRPr lang="en-US" dirty="0"/>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lnSpc>
                <a:spcPct val="100000"/>
              </a:lnSpc>
              <a:spcBef>
                <a:spcPts val="0"/>
              </a:spcBef>
              <a:spcAft>
                <a:spcPts val="0"/>
              </a:spcAft>
              <a:buNone/>
              <a:defRPr sz="1200" b="0" i="0" u="none" strike="noStrike" cap="none" baseline="0">
                <a:solidFill>
                  <a:schemeClr val="dk1"/>
                </a:solidFill>
                <a:latin typeface="Calibri"/>
                <a:ea typeface="Calibri"/>
                <a:cs typeface="Calibri"/>
                <a:sym typeface="Calibri"/>
                <a:rtl val="0"/>
              </a:defRPr>
            </a:lvl1pPr>
          </a:lstStyle>
          <a:p>
            <a:pPr marL="0" lvl="0" indent="0">
              <a:spcBef>
                <a:spcPts val="0"/>
              </a:spcBef>
              <a:buClr>
                <a:schemeClr val="dk1"/>
              </a:buClr>
              <a:buSzPct val="25000"/>
              <a:buFont typeface="Calibri"/>
              <a:buNone/>
            </a:pPr>
            <a:fld id="{00000000-1234-1234-1234-123412341234}" type="slidenum">
              <a:rPr lang="en-US"/>
              <a:t>‹#›</a:t>
            </a:fld>
            <a:endParaRPr lang="en-US" dirty="0"/>
          </a:p>
        </p:txBody>
      </p:sp>
    </p:spTree>
    <p:extLst>
      <p:ext uri="{BB962C8B-B14F-4D97-AF65-F5344CB8AC3E}">
        <p14:creationId xmlns:p14="http://schemas.microsoft.com/office/powerpoint/2010/main" val="4190658444"/>
      </p:ext>
    </p:extLst>
  </p:cSld>
  <p:clrMap bg1="lt1" tx1="dk1" bg2="dk2" tx2="lt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assertion-evidence.com/research-paper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assertion-evidence.com/testimonials.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assertion-evidence.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assertion-evidence.com/research-paper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assertion-evidence.com/research-paper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assertion-evidence.com/research-paper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cap="flat"/>
        </p:spPr>
      </p:sp>
      <p:sp>
        <p:nvSpPr>
          <p:cNvPr id="289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New Roman" panose="02020603050405020304" pitchFamily="18" charset="0"/>
                <a:cs typeface="Times New Roman" panose="02020603050405020304" pitchFamily="18" charset="0"/>
              </a:rPr>
              <a:t>This set of slides is designed to help you (the engineer or scientist) introduce the assertion-evidence approach to your work group. Your goal should not be to win everyone over on this seminar. Rather, your goal should be to persuade the audience to be engineers and scientists and to experiment with the approach in a presentation. This presentation consists of several slides to introduce what the assertion-evidence approach is, to show why engineers and scientists should consider using it, and to set you up to show an assertion-evidence presentation of yours that your colleagues will relate to.</a:t>
            </a:r>
          </a:p>
          <a:p>
            <a:pPr>
              <a:tabLst>
                <a:tab pos="457200" algn="l"/>
              </a:tabLst>
            </a:pPr>
            <a:r>
              <a:rPr lang="en-US" dirty="0" smtClean="0">
                <a:latin typeface="Times New Roman" panose="02020603050405020304" pitchFamily="18" charset="0"/>
                <a:cs typeface="Times New Roman" panose="02020603050405020304" pitchFamily="18" charset="0"/>
              </a:rPr>
              <a:t>	This </a:t>
            </a:r>
            <a:r>
              <a:rPr lang="en-US" dirty="0" smtClean="0">
                <a:latin typeface="Times New Roman" panose="02020603050405020304" pitchFamily="18" charset="0"/>
                <a:cs typeface="Times New Roman" panose="02020603050405020304" pitchFamily="18" charset="0"/>
              </a:rPr>
              <a:t>first slide is a title slide for your seminar. You are encouraged to add your name above the name of Michael Alley, who authored this set of slides. Also, please feel free to substitute one of your slides for the example that is shown. On this slide, you should mention the goal of this presentation: to show your group a new approach to presentations that many engineers and scientists at respected institutions (Penn State, MIT, Rose-</a:t>
            </a:r>
            <a:r>
              <a:rPr lang="en-US" dirty="0" err="1" smtClean="0">
                <a:latin typeface="Times New Roman" panose="02020603050405020304" pitchFamily="18" charset="0"/>
                <a:cs typeface="Times New Roman" panose="02020603050405020304" pitchFamily="18" charset="0"/>
              </a:rPr>
              <a:t>Hulman</a:t>
            </a:r>
            <a:r>
              <a:rPr lang="en-US" dirty="0" smtClean="0">
                <a:latin typeface="Times New Roman" panose="02020603050405020304" pitchFamily="18" charset="0"/>
                <a:cs typeface="Times New Roman" panose="02020603050405020304" pitchFamily="18" charset="0"/>
              </a:rPr>
              <a:t>, Cornell, University of Wisconsin, Simula Research Lab, University of Oslo, Texas Instruments, </a:t>
            </a:r>
            <a:r>
              <a:rPr lang="en-US" dirty="0" err="1" smtClean="0">
                <a:latin typeface="Times New Roman" panose="02020603050405020304" pitchFamily="18" charset="0"/>
                <a:cs typeface="Times New Roman" panose="02020603050405020304" pitchFamily="18" charset="0"/>
              </a:rPr>
              <a:t>Asuragen</a:t>
            </a:r>
            <a:r>
              <a:rPr lang="en-US" dirty="0" smtClean="0">
                <a:latin typeface="Times New Roman" panose="02020603050405020304" pitchFamily="18" charset="0"/>
                <a:cs typeface="Times New Roman" panose="02020603050405020304" pitchFamily="18" charset="0"/>
              </a:rPr>
              <a:t>) are finding effective. You might say something to the effect that you hope your group will be open to this approach as a possible means for continual improvement.</a:t>
            </a:r>
          </a:p>
          <a:p>
            <a:endParaRPr lang="en-US" dirty="0"/>
          </a:p>
          <a:p>
            <a:r>
              <a:rPr lang="en-US" sz="1100" b="1" dirty="0" smtClean="0">
                <a:latin typeface="Calibri" panose="020F0502020204030204" pitchFamily="34" charset="0"/>
              </a:rPr>
              <a:t>Reference:</a:t>
            </a:r>
            <a:endParaRPr lang="en-US" sz="1100" b="1" dirty="0">
              <a:latin typeface="Calibri" panose="020F0502020204030204" pitchFamily="34" charset="0"/>
            </a:endParaRPr>
          </a:p>
          <a:p>
            <a:pPr marL="457200" indent="-457200"/>
            <a:r>
              <a:rPr lang="en-US" sz="1100" dirty="0" smtClean="0">
                <a:latin typeface="Times New Roman" panose="02020603050405020304" pitchFamily="18" charset="0"/>
                <a:cs typeface="Times New Roman" panose="02020603050405020304" pitchFamily="18" charset="0"/>
              </a:rPr>
              <a:t>Michael Alley, </a:t>
            </a:r>
            <a:r>
              <a:rPr lang="en-US" sz="1100" i="1" dirty="0" smtClean="0">
                <a:latin typeface="Times New Roman" panose="02020603050405020304" pitchFamily="18" charset="0"/>
                <a:cs typeface="Times New Roman" panose="02020603050405020304" pitchFamily="18" charset="0"/>
              </a:rPr>
              <a:t>The Craft of Scientific Presentations</a:t>
            </a:r>
            <a:r>
              <a:rPr lang="en-US" sz="1100" dirty="0" smtClean="0">
                <a:latin typeface="Times New Roman" panose="02020603050405020304" pitchFamily="18" charset="0"/>
                <a:cs typeface="Times New Roman" panose="02020603050405020304" pitchFamily="18" charset="0"/>
              </a:rPr>
              <a:t>, 2</a:t>
            </a:r>
            <a:r>
              <a:rPr lang="en-US" sz="1100" baseline="30000" dirty="0" smtClean="0">
                <a:latin typeface="Times New Roman" panose="02020603050405020304" pitchFamily="18" charset="0"/>
                <a:cs typeface="Times New Roman" panose="02020603050405020304" pitchFamily="18" charset="0"/>
              </a:rPr>
              <a:t>nd</a:t>
            </a:r>
            <a:r>
              <a:rPr lang="en-US" sz="1100" dirty="0" smtClean="0">
                <a:latin typeface="Times New Roman" panose="02020603050405020304" pitchFamily="18" charset="0"/>
                <a:cs typeface="Times New Roman" panose="02020603050405020304" pitchFamily="18" charset="0"/>
              </a:rPr>
              <a:t> ed. (New York: </a:t>
            </a:r>
            <a:r>
              <a:rPr lang="en-US" sz="1100" dirty="0" smtClean="0">
                <a:latin typeface="Times New Roman" panose="02020603050405020304" pitchFamily="18" charset="0"/>
                <a:cs typeface="Times New Roman" panose="02020603050405020304" pitchFamily="18" charset="0"/>
              </a:rPr>
              <a:t>Springer-</a:t>
            </a:r>
            <a:r>
              <a:rPr lang="en-US" sz="1100" dirty="0" err="1" smtClean="0">
                <a:latin typeface="Times New Roman" panose="02020603050405020304" pitchFamily="18" charset="0"/>
                <a:cs typeface="Times New Roman" panose="02020603050405020304" pitchFamily="18" charset="0"/>
              </a:rPr>
              <a:t>Verlag</a:t>
            </a:r>
            <a:r>
              <a:rPr lang="en-US" sz="1100" dirty="0" smtClean="0">
                <a:latin typeface="Times New Roman" panose="02020603050405020304" pitchFamily="18" charset="0"/>
                <a:cs typeface="Times New Roman" panose="02020603050405020304" pitchFamily="18" charset="0"/>
              </a:rPr>
              <a:t>, </a:t>
            </a:r>
            <a:r>
              <a:rPr lang="en-US" sz="1100" dirty="0" smtClean="0">
                <a:latin typeface="Times New Roman" panose="02020603050405020304" pitchFamily="18" charset="0"/>
                <a:cs typeface="Times New Roman" panose="02020603050405020304" pitchFamily="18" charset="0"/>
              </a:rPr>
              <a:t>2013), pp. 132-135.</a:t>
            </a:r>
            <a:endParaRPr lang="en-US" sz="1100"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idx="10"/>
          </p:nvPr>
        </p:nvSpPr>
        <p:spPr>
          <a:xfrm>
            <a:off x="0" y="9161463"/>
            <a:ext cx="2971799" cy="457200"/>
          </a:xfrm>
        </p:spPr>
        <p:txBody>
          <a:bodyPr/>
          <a:lstStyle/>
          <a:p>
            <a:r>
              <a:rPr lang="en-US" smtClean="0"/>
              <a:t>www.assertion-evidence.com</a:t>
            </a:r>
            <a:endParaRPr lang="en-US" dirty="0"/>
          </a:p>
        </p:txBody>
      </p:sp>
      <p:sp>
        <p:nvSpPr>
          <p:cNvPr id="3" name="Slide Number Placeholder 2"/>
          <p:cNvSpPr>
            <a:spLocks noGrp="1"/>
          </p:cNvSpPr>
          <p:nvPr>
            <p:ph type="sldNum" idx="11"/>
          </p:nvPr>
        </p:nvSpPr>
        <p:spPr>
          <a:xfrm>
            <a:off x="4303712" y="9161463"/>
            <a:ext cx="2971799" cy="457200"/>
          </a:xfrm>
        </p:spPr>
        <p:txBody>
          <a:bodyPr/>
          <a:lstStyle/>
          <a:p>
            <a:pPr marL="0" lvl="0" indent="0">
              <a:spcBef>
                <a:spcPts val="0"/>
              </a:spcBef>
              <a:buClr>
                <a:schemeClr val="dk1"/>
              </a:buClr>
              <a:buSzPct val="25000"/>
              <a:buFont typeface="Calibri"/>
              <a:buNone/>
            </a:pPr>
            <a:fld id="{00000000-1234-1234-1234-123412341234}" type="slidenum">
              <a:rPr lang="en-US" smtClean="0"/>
              <a:t>1</a:t>
            </a:fld>
            <a:endParaRPr lang="en-US" dirty="0"/>
          </a:p>
        </p:txBody>
      </p:sp>
    </p:spTree>
    <p:extLst>
      <p:ext uri="{BB962C8B-B14F-4D97-AF65-F5344CB8AC3E}">
        <p14:creationId xmlns:p14="http://schemas.microsoft.com/office/powerpoint/2010/main" val="2003045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nchor="b"/>
          <a:lstStyle>
            <a:lvl1pPr defTabSz="966788" eaLnBrk="0" hangingPunct="0">
              <a:defRPr sz="2000" b="1">
                <a:solidFill>
                  <a:schemeClr val="tx1"/>
                </a:solidFill>
                <a:latin typeface="Calibri" pitchFamily="34" charset="0"/>
              </a:defRPr>
            </a:lvl1pPr>
            <a:lvl2pPr marL="742950" indent="-285750" defTabSz="966788" eaLnBrk="0" hangingPunct="0">
              <a:defRPr sz="2000" b="1">
                <a:solidFill>
                  <a:schemeClr val="tx1"/>
                </a:solidFill>
                <a:latin typeface="Calibri" pitchFamily="34" charset="0"/>
              </a:defRPr>
            </a:lvl2pPr>
            <a:lvl3pPr marL="1143000" indent="-228600" defTabSz="966788" eaLnBrk="0" hangingPunct="0">
              <a:defRPr sz="2000" b="1">
                <a:solidFill>
                  <a:schemeClr val="tx1"/>
                </a:solidFill>
                <a:latin typeface="Calibri" pitchFamily="34" charset="0"/>
              </a:defRPr>
            </a:lvl3pPr>
            <a:lvl4pPr marL="1600200" indent="-228600" defTabSz="966788" eaLnBrk="0" hangingPunct="0">
              <a:defRPr sz="2000" b="1">
                <a:solidFill>
                  <a:schemeClr val="tx1"/>
                </a:solidFill>
                <a:latin typeface="Calibri" pitchFamily="34" charset="0"/>
              </a:defRPr>
            </a:lvl4pPr>
            <a:lvl5pPr marL="2057400" indent="-228600" defTabSz="966788" eaLnBrk="0" hangingPunct="0">
              <a:defRPr sz="2000" b="1">
                <a:solidFill>
                  <a:schemeClr val="tx1"/>
                </a:solidFill>
                <a:latin typeface="Calibri" pitchFamily="34" charset="0"/>
              </a:defRPr>
            </a:lvl5pPr>
            <a:lvl6pPr marL="2514600" indent="-228600" defTabSz="966788" eaLnBrk="0" fontAlgn="base" hangingPunct="0">
              <a:spcBef>
                <a:spcPct val="0"/>
              </a:spcBef>
              <a:spcAft>
                <a:spcPct val="0"/>
              </a:spcAft>
              <a:defRPr sz="2000" b="1">
                <a:solidFill>
                  <a:schemeClr val="tx1"/>
                </a:solidFill>
                <a:latin typeface="Calibri" pitchFamily="34" charset="0"/>
              </a:defRPr>
            </a:lvl6pPr>
            <a:lvl7pPr marL="2971800" indent="-228600" defTabSz="966788" eaLnBrk="0" fontAlgn="base" hangingPunct="0">
              <a:spcBef>
                <a:spcPct val="0"/>
              </a:spcBef>
              <a:spcAft>
                <a:spcPct val="0"/>
              </a:spcAft>
              <a:defRPr sz="2000" b="1">
                <a:solidFill>
                  <a:schemeClr val="tx1"/>
                </a:solidFill>
                <a:latin typeface="Calibri" pitchFamily="34" charset="0"/>
              </a:defRPr>
            </a:lvl7pPr>
            <a:lvl8pPr marL="3429000" indent="-228600" defTabSz="966788" eaLnBrk="0" fontAlgn="base" hangingPunct="0">
              <a:spcBef>
                <a:spcPct val="0"/>
              </a:spcBef>
              <a:spcAft>
                <a:spcPct val="0"/>
              </a:spcAft>
              <a:defRPr sz="2000" b="1">
                <a:solidFill>
                  <a:schemeClr val="tx1"/>
                </a:solidFill>
                <a:latin typeface="Calibri" pitchFamily="34" charset="0"/>
              </a:defRPr>
            </a:lvl8pPr>
            <a:lvl9pPr marL="3886200" indent="-228600" defTabSz="966788" eaLnBrk="0" fontAlgn="base" hangingPunct="0">
              <a:spcBef>
                <a:spcPct val="0"/>
              </a:spcBef>
              <a:spcAft>
                <a:spcPct val="0"/>
              </a:spcAft>
              <a:defRPr sz="2000" b="1">
                <a:solidFill>
                  <a:schemeClr val="tx1"/>
                </a:solidFill>
                <a:latin typeface="Calibri" pitchFamily="34" charset="0"/>
              </a:defRPr>
            </a:lvl9pPr>
          </a:lstStyle>
          <a:p>
            <a:pPr algn="r" eaLnBrk="1" hangingPunct="1"/>
            <a:fld id="{B024AE39-6A8E-422B-8F07-20CD61518973}" type="slidenum">
              <a:rPr lang="en-US" sz="1200" b="0">
                <a:solidFill>
                  <a:srgbClr val="000000"/>
                </a:solidFill>
              </a:rPr>
              <a:pPr algn="r" eaLnBrk="1" hangingPunct="1"/>
              <a:t>10</a:t>
            </a:fld>
            <a:endParaRPr lang="en-US" sz="1200" b="0" dirty="0">
              <a:solidFill>
                <a:srgbClr val="000000"/>
              </a:solidFill>
            </a:endParaRPr>
          </a:p>
        </p:txBody>
      </p:sp>
      <p:sp>
        <p:nvSpPr>
          <p:cNvPr id="364547" name="Rectangle 2"/>
          <p:cNvSpPr>
            <a:spLocks noGrp="1" noRot="1" noChangeAspect="1" noChangeArrowheads="1" noTextEdit="1"/>
          </p:cNvSpPr>
          <p:nvPr>
            <p:ph type="sldImg"/>
          </p:nvPr>
        </p:nvSpPr>
        <p:spPr>
          <a:xfrm>
            <a:off x="1276350" y="735013"/>
            <a:ext cx="4762500" cy="3571875"/>
          </a:xfrm>
          <a:ln/>
        </p:spPr>
      </p:sp>
      <p:sp>
        <p:nvSpPr>
          <p:cNvPr id="364548" name="Rectangle 3"/>
          <p:cNvSpPr>
            <a:spLocks noGrp="1" noChangeArrowheads="1"/>
          </p:cNvSpPr>
          <p:nvPr>
            <p:ph type="body" idx="1"/>
          </p:nvPr>
        </p:nvSpPr>
        <p:spPr>
          <a:xfrm>
            <a:off x="731839" y="4560888"/>
            <a:ext cx="5592762"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304" tIns="46816" rIns="95304" bIns="46816"/>
          <a:lstStyle/>
          <a:p>
            <a:pPr defTabSz="915988" eaLnBrk="1" hangingPunct="1">
              <a:spcBef>
                <a:spcPct val="0"/>
              </a:spcBef>
              <a:tabLst>
                <a:tab pos="457200" algn="l"/>
              </a:tabLst>
            </a:pPr>
            <a:r>
              <a:rPr lang="en-US" sz="1100" dirty="0">
                <a:latin typeface="Times New Roman" panose="02020603050405020304" pitchFamily="18" charset="0"/>
                <a:cs typeface="Times New Roman" panose="02020603050405020304" pitchFamily="18" charset="0"/>
              </a:rPr>
              <a:t>This slide is part of a sequence that explains an experiment to test whether using the assertion-evidence approach leads to better audience understanding and recall. If you receive questions during this part, you can simply direct the audience to the website that explains the research: </a:t>
            </a:r>
            <a:br>
              <a:rPr lang="en-US" sz="1100" dirty="0">
                <a:latin typeface="Times New Roman" panose="02020603050405020304" pitchFamily="18" charset="0"/>
                <a:cs typeface="Times New Roman" panose="02020603050405020304" pitchFamily="18" charset="0"/>
              </a:rPr>
            </a:br>
            <a:r>
              <a:rPr lang="en-US" sz="1100" dirty="0" smtClean="0">
                <a:latin typeface="Times New Roman" panose="02020603050405020304" pitchFamily="18" charset="0"/>
                <a:cs typeface="Times New Roman" panose="02020603050405020304" pitchFamily="18" charset="0"/>
              </a:rPr>
              <a:t>		</a:t>
            </a:r>
            <a:r>
              <a:rPr lang="en-US" sz="1100" dirty="0" smtClean="0">
                <a:latin typeface="Times New Roman" panose="02020603050405020304" pitchFamily="18" charset="0"/>
                <a:cs typeface="Times New Roman" panose="02020603050405020304" pitchFamily="18" charset="0"/>
                <a:hlinkClick r:id="rId3"/>
              </a:rPr>
              <a:t>www.assertion-evidence.com/research-papers.html</a:t>
            </a:r>
            <a:r>
              <a:rPr lang="en-US" sz="1100" dirty="0" smtClean="0">
                <a:latin typeface="Times New Roman" panose="02020603050405020304" pitchFamily="18" charset="0"/>
                <a:cs typeface="Times New Roman" panose="02020603050405020304" pitchFamily="18" charset="0"/>
              </a:rPr>
              <a:t> </a:t>
            </a:r>
            <a:r>
              <a:rPr lang="en-US" sz="1100" dirty="0"/>
              <a:t>	</a:t>
            </a:r>
            <a:endParaRPr lang="en-US" sz="1100" dirty="0">
              <a:latin typeface="Times New Roman" panose="02020603050405020304" pitchFamily="18" charset="0"/>
              <a:cs typeface="Times New Roman" panose="02020603050405020304" pitchFamily="18" charset="0"/>
            </a:endParaRPr>
          </a:p>
          <a:p>
            <a:pPr defTabSz="915988" eaLnBrk="1" hangingPunct="1">
              <a:spcBef>
                <a:spcPct val="0"/>
              </a:spcBef>
            </a:pPr>
            <a:r>
              <a:rPr lang="en-US" sz="1100" dirty="0" smtClean="0">
                <a:latin typeface="Times New Roman" panose="02020603050405020304" pitchFamily="18" charset="0"/>
                <a:cs typeface="Times New Roman" panose="02020603050405020304" pitchFamily="18" charset="0"/>
              </a:rPr>
              <a:t>Note that this slide begins with a question, but then animates in the assertion. The question is just a transition to allow the audience to comprehend the visual evidence, which for several might be unexpected. However, the scene concludes with the assertion. In a scientific or engineering presentation, the audience expects answers in the end.</a:t>
            </a:r>
            <a:endParaRPr lang="en-US" sz="1100" dirty="0">
              <a:latin typeface="Times New Roman" panose="02020603050405020304" pitchFamily="18" charset="0"/>
              <a:cs typeface="Times New Roman" panose="02020603050405020304" pitchFamily="18" charset="0"/>
            </a:endParaRPr>
          </a:p>
          <a:p>
            <a:pPr defTabSz="915988" eaLnBrk="1" hangingPunct="1">
              <a:spcBef>
                <a:spcPct val="0"/>
              </a:spcBef>
            </a:pPr>
            <a:endParaRPr lang="en-US" sz="1100" dirty="0">
              <a:latin typeface="Times New Roman" panose="02020603050405020304" pitchFamily="18" charset="0"/>
              <a:cs typeface="Times New Roman" panose="02020603050405020304" pitchFamily="18" charset="0"/>
            </a:endParaRPr>
          </a:p>
          <a:p>
            <a:pPr defTabSz="915988" eaLnBrk="1" hangingPunct="1">
              <a:spcBef>
                <a:spcPct val="0"/>
              </a:spcBef>
            </a:pPr>
            <a:endParaRPr lang="en-US" sz="1100" dirty="0">
              <a:latin typeface="Times New Roman" panose="02020603050405020304" pitchFamily="18" charset="0"/>
              <a:cs typeface="Times New Roman" panose="02020603050405020304" pitchFamily="18" charset="0"/>
            </a:endParaRPr>
          </a:p>
          <a:p>
            <a:pPr defTabSz="915988" eaLnBrk="1" hangingPunct="1">
              <a:spcBef>
                <a:spcPct val="0"/>
              </a:spcBef>
            </a:pPr>
            <a:r>
              <a:rPr lang="en-US" sz="1100" b="1" dirty="0">
                <a:latin typeface="+mj-lt"/>
                <a:cs typeface="Times New Roman" panose="02020603050405020304" pitchFamily="18" charset="0"/>
              </a:rPr>
              <a:t>References</a:t>
            </a:r>
            <a:r>
              <a:rPr lang="en-US" sz="1100" b="1" dirty="0" smtClean="0">
                <a:latin typeface="+mj-lt"/>
                <a:cs typeface="Times New Roman" panose="02020603050405020304" pitchFamily="18" charset="0"/>
              </a:rPr>
              <a:t>:</a:t>
            </a:r>
            <a:endParaRPr lang="en-US" sz="1100" b="1" dirty="0">
              <a:latin typeface="+mj-lt"/>
              <a:cs typeface="Times New Roman" panose="02020603050405020304" pitchFamily="18" charset="0"/>
            </a:endParaRPr>
          </a:p>
          <a:p>
            <a:pPr marL="228600" indent="-228600" defTabSz="915988" eaLnBrk="1" hangingPunct="1">
              <a:spcBef>
                <a:spcPct val="0"/>
              </a:spcBef>
              <a:buFont typeface="+mj-lt"/>
              <a:buAutoNum type="arabicPeriod"/>
            </a:pPr>
            <a:r>
              <a:rPr lang="en-US" sz="1100" dirty="0">
                <a:latin typeface="Times New Roman" panose="02020603050405020304" pitchFamily="18" charset="0"/>
                <a:cs typeface="Times New Roman" panose="02020603050405020304" pitchFamily="18" charset="0"/>
              </a:rPr>
              <a:t>Joanna K. Garner and Michael Alley, “How the Design of Presentation Slides Affects Audience Comprehension: A Case for the Assertion–Evidence Approach,” </a:t>
            </a:r>
            <a:r>
              <a:rPr lang="en-US" sz="1100" i="1" dirty="0">
                <a:latin typeface="Times New Roman" panose="02020603050405020304" pitchFamily="18" charset="0"/>
                <a:cs typeface="Times New Roman" panose="02020603050405020304" pitchFamily="18" charset="0"/>
              </a:rPr>
              <a:t>International Journal of Engineering Education</a:t>
            </a:r>
            <a:r>
              <a:rPr lang="en-US" sz="1100" dirty="0">
                <a:latin typeface="Times New Roman" panose="02020603050405020304" pitchFamily="18" charset="0"/>
                <a:cs typeface="Times New Roman" panose="02020603050405020304" pitchFamily="18" charset="0"/>
              </a:rPr>
              <a:t>, vol. 29, no. 6 (2013), pp. </a:t>
            </a:r>
            <a:r>
              <a:rPr lang="en-US" sz="1100" dirty="0" smtClean="0">
                <a:latin typeface="Times New Roman" panose="02020603050405020304" pitchFamily="18" charset="0"/>
                <a:cs typeface="Times New Roman" panose="02020603050405020304" pitchFamily="18" charset="0"/>
              </a:rPr>
              <a:t>1564–1579</a:t>
            </a:r>
            <a:endParaRPr lang="en-US" sz="1100" dirty="0">
              <a:latin typeface="Times New Roman" panose="02020603050405020304" pitchFamily="18" charset="0"/>
              <a:cs typeface="Times New Roman" panose="02020603050405020304" pitchFamily="18" charset="0"/>
            </a:endParaRPr>
          </a:p>
          <a:p>
            <a:pPr marL="228600" indent="-228600" defTabSz="915988" eaLnBrk="1" hangingPunct="1">
              <a:spcBef>
                <a:spcPct val="0"/>
              </a:spcBef>
              <a:buFont typeface="+mj-lt"/>
              <a:buAutoNum type="arabicPeriod"/>
            </a:pPr>
            <a:r>
              <a:rPr lang="en-US" sz="1100" dirty="0">
                <a:latin typeface="Times New Roman" panose="02020603050405020304" pitchFamily="18" charset="0"/>
                <a:cs typeface="Times New Roman" panose="02020603050405020304" pitchFamily="18" charset="0"/>
              </a:rPr>
              <a:t>Michael Alley, </a:t>
            </a:r>
            <a:r>
              <a:rPr lang="en-US" sz="1100" i="1" dirty="0">
                <a:latin typeface="Times New Roman" panose="02020603050405020304" pitchFamily="18" charset="0"/>
                <a:cs typeface="Times New Roman" panose="02020603050405020304" pitchFamily="18" charset="0"/>
              </a:rPr>
              <a:t>The Craft of Scientific Presentations</a:t>
            </a:r>
            <a:r>
              <a:rPr lang="en-US" sz="1100" dirty="0">
                <a:latin typeface="Times New Roman" panose="02020603050405020304" pitchFamily="18" charset="0"/>
                <a:cs typeface="Times New Roman" panose="02020603050405020304" pitchFamily="18" charset="0"/>
              </a:rPr>
              <a:t>, 2</a:t>
            </a:r>
            <a:r>
              <a:rPr lang="en-US" sz="1100" baseline="30000" dirty="0">
                <a:latin typeface="Times New Roman" panose="02020603050405020304" pitchFamily="18" charset="0"/>
                <a:cs typeface="Times New Roman" panose="02020603050405020304" pitchFamily="18" charset="0"/>
              </a:rPr>
              <a:t>nd</a:t>
            </a:r>
            <a:r>
              <a:rPr lang="en-US" sz="1100" dirty="0">
                <a:latin typeface="Times New Roman" panose="02020603050405020304" pitchFamily="18" charset="0"/>
                <a:cs typeface="Times New Roman" panose="02020603050405020304" pitchFamily="18" charset="0"/>
              </a:rPr>
              <a:t> ed. (New York: Springer, 2013), pp. 117-120.</a:t>
            </a:r>
          </a:p>
          <a:p>
            <a:pPr defTabSz="865188" eaLnBrk="1" hangingPunct="1">
              <a:spcBef>
                <a:spcPct val="0"/>
              </a:spcBef>
            </a:pPr>
            <a:endParaRPr lang="en-US" sz="1100" dirty="0" smtClean="0">
              <a:latin typeface="Arial" charset="0"/>
            </a:endParaRPr>
          </a:p>
        </p:txBody>
      </p:sp>
      <p:sp>
        <p:nvSpPr>
          <p:cNvPr id="2" name="Footer Placeholder 1"/>
          <p:cNvSpPr>
            <a:spLocks noGrp="1"/>
          </p:cNvSpPr>
          <p:nvPr>
            <p:ph type="ftr" idx="10"/>
          </p:nvPr>
        </p:nvSpPr>
        <p:spPr>
          <a:xfrm>
            <a:off x="0" y="9142413"/>
            <a:ext cx="2971799" cy="457200"/>
          </a:xfrm>
        </p:spPr>
        <p:txBody>
          <a:bodyPr/>
          <a:lstStyle/>
          <a:p>
            <a:r>
              <a:rPr lang="en-US" dirty="0" smtClean="0"/>
              <a:t>www.assertion-evidence.com</a:t>
            </a:r>
            <a:endParaRPr lang="en-US" dirty="0"/>
          </a:p>
        </p:txBody>
      </p:sp>
    </p:spTree>
    <p:extLst>
      <p:ext uri="{BB962C8B-B14F-4D97-AF65-F5344CB8AC3E}">
        <p14:creationId xmlns:p14="http://schemas.microsoft.com/office/powerpoint/2010/main" val="3620891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xfrm>
            <a:off x="1160463" y="698500"/>
            <a:ext cx="4537075" cy="3403600"/>
          </a:xfrm>
        </p:spPr>
      </p:sp>
      <p:sp>
        <p:nvSpPr>
          <p:cNvPr id="138243" name="Notes Placeholder 2"/>
          <p:cNvSpPr>
            <a:spLocks noGrp="1"/>
          </p:cNvSpPr>
          <p:nvPr>
            <p:ph type="body" idx="1"/>
          </p:nvPr>
        </p:nvSpPr>
        <p:spPr bwMode="auto">
          <a:xfrm>
            <a:off x="762000" y="4572000"/>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tabLst>
                <a:tab pos="457200" algn="l"/>
              </a:tabLst>
            </a:pPr>
            <a:r>
              <a:rPr lang="en-US" altLang="en-US" dirty="0" smtClean="0">
                <a:latin typeface="Times New Roman" panose="02020603050405020304" pitchFamily="18" charset="0"/>
              </a:rPr>
              <a:t>At this point, the most common objection to the assertion-evidence approach from people in industry is the claim that their slides also are to serve as a set of notes. These assertion-evidence slides might be fine for the presentation, but they will not work as a set of notes. Our counterargument is in two parts.</a:t>
            </a:r>
          </a:p>
          <a:p>
            <a:pPr>
              <a:tabLst>
                <a:tab pos="457200" algn="l"/>
              </a:tabLst>
            </a:pPr>
            <a:r>
              <a:rPr lang="en-US" altLang="en-US" dirty="0" smtClean="0">
                <a:latin typeface="Times New Roman" panose="02020603050405020304" pitchFamily="18" charset="0"/>
              </a:rPr>
              <a:t>	The </a:t>
            </a:r>
            <a:r>
              <a:rPr lang="en-US" altLang="en-US" dirty="0" smtClean="0">
                <a:latin typeface="Times New Roman" panose="02020603050405020304" pitchFamily="18" charset="0"/>
              </a:rPr>
              <a:t>first part [</a:t>
            </a:r>
            <a:r>
              <a:rPr lang="en-US" altLang="en-US" i="1" dirty="0" smtClean="0">
                <a:latin typeface="Times New Roman" panose="02020603050405020304" pitchFamily="18" charset="0"/>
              </a:rPr>
              <a:t>Animate</a:t>
            </a:r>
            <a:r>
              <a:rPr lang="en-US" altLang="en-US" dirty="0" smtClean="0">
                <a:latin typeface="Times New Roman" panose="02020603050405020304" pitchFamily="18" charset="0"/>
              </a:rPr>
              <a:t>] is that many people argue that is difficult, if not impossible, to have a set of slides that serves as a strong set of projected slides and a strong handout. Either the slides do not have enough words to serve as a handout or have too many words to be effective when projected.</a:t>
            </a:r>
          </a:p>
          <a:p>
            <a:pPr>
              <a:tabLst>
                <a:tab pos="457200" algn="l"/>
              </a:tabLst>
            </a:pPr>
            <a:r>
              <a:rPr lang="en-US" altLang="en-US" dirty="0" smtClean="0">
                <a:latin typeface="Times New Roman" panose="02020603050405020304" pitchFamily="18" charset="0"/>
              </a:rPr>
              <a:t>	The </a:t>
            </a:r>
            <a:r>
              <a:rPr lang="en-US" altLang="en-US" dirty="0" smtClean="0">
                <a:latin typeface="Times New Roman" panose="02020603050405020304" pitchFamily="18" charset="0"/>
              </a:rPr>
              <a:t>second part [</a:t>
            </a:r>
            <a:r>
              <a:rPr lang="en-US" altLang="en-US" i="1" dirty="0" smtClean="0">
                <a:latin typeface="Times New Roman" panose="02020603050405020304" pitchFamily="18" charset="0"/>
              </a:rPr>
              <a:t>Animate</a:t>
            </a:r>
            <a:r>
              <a:rPr lang="en-US" altLang="en-US" dirty="0" smtClean="0">
                <a:latin typeface="Times New Roman" panose="02020603050405020304" pitchFamily="18" charset="0"/>
              </a:rPr>
              <a:t>] is that PowerPoint actually has a wonderful, but underused, feature, the Notes Page, which allows the speaker to add information such as paragraphs and full reference citations to recreate what the speaker says during an assertion-evidence slide. What this feature allows is for a slide to be effective during the talk and when printed as a Notes Page for a handout.</a:t>
            </a:r>
          </a:p>
          <a:p>
            <a:pPr>
              <a:tabLst>
                <a:tab pos="457200" algn="l"/>
              </a:tabLst>
            </a:pPr>
            <a:endParaRPr lang="en-US" altLang="en-US" dirty="0" smtClean="0">
              <a:latin typeface="Times New Roman" panose="02020603050405020304" pitchFamily="18" charset="0"/>
            </a:endParaRPr>
          </a:p>
          <a:p>
            <a:pPr>
              <a:tabLst>
                <a:tab pos="457200" algn="l"/>
              </a:tabLst>
            </a:pPr>
            <a:r>
              <a:rPr lang="en-US" altLang="en-US" i="1" dirty="0" smtClean="0">
                <a:latin typeface="Times New Roman" panose="02020603050405020304" pitchFamily="18" charset="0"/>
              </a:rPr>
              <a:t>Suggestion</a:t>
            </a:r>
            <a:r>
              <a:rPr lang="en-US" altLang="en-US" i="1" dirty="0" smtClean="0">
                <a:latin typeface="Times New Roman" panose="02020603050405020304" pitchFamily="18" charset="0"/>
              </a:rPr>
              <a:t>:</a:t>
            </a:r>
            <a:r>
              <a:rPr lang="en-US" altLang="en-US" dirty="0" smtClean="0">
                <a:latin typeface="Times New Roman" panose="02020603050405020304" pitchFamily="18" charset="0"/>
              </a:rPr>
              <a:t> </a:t>
            </a:r>
            <a:r>
              <a:rPr lang="en-US" altLang="en-US" dirty="0" smtClean="0">
                <a:latin typeface="Times New Roman" panose="02020603050405020304" pitchFamily="18" charset="0"/>
              </a:rPr>
              <a:t>Create </a:t>
            </a:r>
            <a:r>
              <a:rPr lang="en-US" altLang="en-US" dirty="0" smtClean="0">
                <a:latin typeface="Times New Roman" panose="02020603050405020304" pitchFamily="18" charset="0"/>
              </a:rPr>
              <a:t>a Notes Page for one of the slides that you will project in your presentation to present as an example.</a:t>
            </a:r>
            <a:endParaRPr lang="en-US" altLang="en-US" dirty="0">
              <a:latin typeface="Times New Roman" panose="02020603050405020304" pitchFamily="18" charset="0"/>
            </a:endParaRPr>
          </a:p>
          <a:p>
            <a:endParaRPr lang="en-US" dirty="0" smtClean="0"/>
          </a:p>
          <a:p>
            <a:endParaRPr lang="en-US" dirty="0"/>
          </a:p>
          <a:p>
            <a:r>
              <a:rPr lang="en-US" sz="1100" b="1" dirty="0" smtClean="0">
                <a:latin typeface="+mn-lt"/>
              </a:rPr>
              <a:t>References:</a:t>
            </a:r>
            <a:endParaRPr lang="en-US" sz="1100" b="1" dirty="0">
              <a:latin typeface="+mn-lt"/>
            </a:endParaRPr>
          </a:p>
          <a:p>
            <a:pPr marL="228600" indent="-228600">
              <a:buFont typeface="+mj-lt"/>
              <a:buAutoNum type="arabicPeriod"/>
            </a:pPr>
            <a:r>
              <a:rPr lang="en-US" sz="1100" dirty="0" smtClean="0">
                <a:latin typeface="Times New Roman" panose="02020603050405020304" pitchFamily="18" charset="0"/>
                <a:cs typeface="Times New Roman" panose="02020603050405020304" pitchFamily="18" charset="0"/>
              </a:rPr>
              <a:t>Michael </a:t>
            </a:r>
            <a:r>
              <a:rPr lang="en-US" sz="1100" dirty="0">
                <a:latin typeface="Times New Roman" panose="02020603050405020304" pitchFamily="18" charset="0"/>
                <a:cs typeface="Times New Roman" panose="02020603050405020304" pitchFamily="18" charset="0"/>
              </a:rPr>
              <a:t>Alley, </a:t>
            </a:r>
            <a:r>
              <a:rPr lang="en-US" sz="1100" i="1" dirty="0">
                <a:latin typeface="Times New Roman" panose="02020603050405020304" pitchFamily="18" charset="0"/>
                <a:cs typeface="Times New Roman" panose="02020603050405020304" pitchFamily="18" charset="0"/>
              </a:rPr>
              <a:t>The Craft of Scientific Presentations</a:t>
            </a:r>
            <a:r>
              <a:rPr lang="en-US" sz="1100" dirty="0">
                <a:latin typeface="Times New Roman" panose="02020603050405020304" pitchFamily="18" charset="0"/>
                <a:cs typeface="Times New Roman" panose="02020603050405020304" pitchFamily="18" charset="0"/>
              </a:rPr>
              <a:t>, 2</a:t>
            </a:r>
            <a:r>
              <a:rPr lang="en-US" sz="1100" baseline="30000" dirty="0">
                <a:latin typeface="Times New Roman" panose="02020603050405020304" pitchFamily="18" charset="0"/>
                <a:cs typeface="Times New Roman" panose="02020603050405020304" pitchFamily="18" charset="0"/>
              </a:rPr>
              <a:t>nd</a:t>
            </a:r>
            <a:r>
              <a:rPr lang="en-US" sz="1100" dirty="0">
                <a:latin typeface="Times New Roman" panose="02020603050405020304" pitchFamily="18" charset="0"/>
                <a:cs typeface="Times New Roman" panose="02020603050405020304" pitchFamily="18" charset="0"/>
              </a:rPr>
              <a:t> ed. (New York: Springer, 2013), </a:t>
            </a:r>
            <a:r>
              <a:rPr lang="en-US" sz="1100" dirty="0" smtClean="0">
                <a:latin typeface="Times New Roman" panose="02020603050405020304" pitchFamily="18" charset="0"/>
                <a:cs typeface="Times New Roman" panose="02020603050405020304" pitchFamily="18" charset="0"/>
              </a:rPr>
              <a:t>p. 107. </a:t>
            </a:r>
          </a:p>
          <a:p>
            <a:pPr marL="228600" indent="-228600">
              <a:buFont typeface="+mj-lt"/>
              <a:buAutoNum type="arabicPeriod"/>
            </a:pPr>
            <a:r>
              <a:rPr lang="en-US" altLang="en-US" sz="1100" dirty="0" smtClean="0">
                <a:latin typeface="Times New Roman" panose="02020603050405020304" pitchFamily="18" charset="0"/>
                <a:cs typeface="Times New Roman" panose="02020603050405020304" pitchFamily="18" charset="0"/>
              </a:rPr>
              <a:t>Reference for image: http://www.mattjhaught.com/presentations/</a:t>
            </a:r>
          </a:p>
        </p:txBody>
      </p:sp>
      <p:sp>
        <p:nvSpPr>
          <p:cNvPr id="138244"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alibri" panose="020F0502020204030204" pitchFamily="34" charset="0"/>
                <a:cs typeface="Arial" panose="020B0604020202020204" pitchFamily="34" charset="0"/>
              </a:defRPr>
            </a:lvl1pPr>
            <a:lvl2pPr marL="742950" indent="-285750">
              <a:defRPr sz="2000" b="1">
                <a:solidFill>
                  <a:schemeClr val="tx1"/>
                </a:solidFill>
                <a:latin typeface="Calibri" panose="020F0502020204030204" pitchFamily="34" charset="0"/>
                <a:cs typeface="Arial" panose="020B0604020202020204" pitchFamily="34" charset="0"/>
              </a:defRPr>
            </a:lvl2pPr>
            <a:lvl3pPr marL="1143000" indent="-228600">
              <a:defRPr sz="2000" b="1">
                <a:solidFill>
                  <a:schemeClr val="tx1"/>
                </a:solidFill>
                <a:latin typeface="Calibri" panose="020F0502020204030204" pitchFamily="34" charset="0"/>
                <a:cs typeface="Arial" panose="020B0604020202020204" pitchFamily="34" charset="0"/>
              </a:defRPr>
            </a:lvl3pPr>
            <a:lvl4pPr marL="1600200" indent="-228600">
              <a:defRPr sz="2000" b="1">
                <a:solidFill>
                  <a:schemeClr val="tx1"/>
                </a:solidFill>
                <a:latin typeface="Calibri" panose="020F0502020204030204" pitchFamily="34" charset="0"/>
                <a:cs typeface="Arial" panose="020B0604020202020204" pitchFamily="34" charset="0"/>
              </a:defRPr>
            </a:lvl4pPr>
            <a:lvl5pPr marL="2057400" indent="-228600">
              <a:defRPr sz="20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cs typeface="Arial" panose="020B0604020202020204" pitchFamily="34" charset="0"/>
              </a:defRPr>
            </a:lvl9pPr>
          </a:lstStyle>
          <a:p>
            <a:pPr eaLnBrk="0" hangingPunct="0"/>
            <a:fld id="{C7F61838-3EC6-4CF4-9EC4-40EF311C7EF4}" type="slidenum">
              <a:rPr lang="en-US" altLang="en-US" sz="1100" b="0" smtClean="0">
                <a:solidFill>
                  <a:srgbClr val="000000"/>
                </a:solidFill>
              </a:rPr>
              <a:pPr eaLnBrk="0" hangingPunct="0"/>
              <a:t>11</a:t>
            </a:fld>
            <a:endParaRPr lang="en-US" altLang="en-US" sz="1100" b="0" dirty="0" smtClean="0">
              <a:solidFill>
                <a:srgbClr val="000000"/>
              </a:solidFill>
            </a:endParaRPr>
          </a:p>
        </p:txBody>
      </p:sp>
      <p:sp>
        <p:nvSpPr>
          <p:cNvPr id="2" name="Footer Placeholder 1"/>
          <p:cNvSpPr>
            <a:spLocks noGrp="1"/>
          </p:cNvSpPr>
          <p:nvPr>
            <p:ph type="ftr" idx="10"/>
          </p:nvPr>
        </p:nvSpPr>
        <p:spPr>
          <a:xfrm>
            <a:off x="0" y="9123363"/>
            <a:ext cx="2971799" cy="457200"/>
          </a:xfrm>
        </p:spPr>
        <p:txBody>
          <a:bodyPr/>
          <a:lstStyle/>
          <a:p>
            <a:r>
              <a:rPr lang="en-US" dirty="0" smtClean="0"/>
              <a:t>www.assertion-evidence.com</a:t>
            </a:r>
            <a:endParaRPr lang="en-US" dirty="0"/>
          </a:p>
        </p:txBody>
      </p:sp>
    </p:spTree>
    <p:extLst>
      <p:ext uri="{BB962C8B-B14F-4D97-AF65-F5344CB8AC3E}">
        <p14:creationId xmlns:p14="http://schemas.microsoft.com/office/powerpoint/2010/main" val="333793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a:spcBef>
                <a:spcPct val="0"/>
              </a:spcBef>
              <a:defRPr/>
            </a:pPr>
            <a:fld id="{8FA9795A-8147-44C6-8476-C5CE12AC0DC9}" type="slidenum">
              <a:rPr lang="en-US" altLang="en-US" b="0" smtClean="0">
                <a:solidFill>
                  <a:srgbClr val="000000"/>
                </a:solidFill>
                <a:latin typeface="Calibri" panose="020F0502020204030204" pitchFamily="34" charset="0"/>
                <a:cs typeface="Arial" panose="020B0604020202020204" pitchFamily="34" charset="0"/>
              </a:rPr>
              <a:pPr algn="r">
                <a:spcBef>
                  <a:spcPct val="0"/>
                </a:spcBef>
                <a:defRPr/>
              </a:pPr>
              <a:t>12</a:t>
            </a:fld>
            <a:endParaRPr lang="en-US" altLang="en-US" b="0" smtClean="0">
              <a:solidFill>
                <a:srgbClr val="000000"/>
              </a:solidFill>
              <a:latin typeface="Calibri" panose="020F0502020204030204" pitchFamily="34" charset="0"/>
              <a:cs typeface="Arial" panose="020B0604020202020204" pitchFamily="34" charset="0"/>
            </a:endParaRPr>
          </a:p>
        </p:txBody>
      </p:sp>
      <p:sp>
        <p:nvSpPr>
          <p:cNvPr id="221187" name="Slide Image Placeholder 1"/>
          <p:cNvSpPr>
            <a:spLocks noGrp="1" noRot="1" noChangeAspect="1" noTextEdit="1"/>
          </p:cNvSpPr>
          <p:nvPr>
            <p:ph type="sldImg"/>
          </p:nvPr>
        </p:nvSpPr>
        <p:spPr>
          <a:xfrm>
            <a:off x="1276350" y="733425"/>
            <a:ext cx="4764088" cy="3573463"/>
          </a:xfrm>
          <a:ln/>
        </p:spPr>
      </p:sp>
      <p:sp>
        <p:nvSpPr>
          <p:cNvPr id="22118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r>
              <a:rPr lang="en-US" altLang="en-US" dirty="0" smtClean="0">
                <a:latin typeface="Times New Roman" panose="02020603050405020304" pitchFamily="18" charset="0"/>
              </a:rPr>
              <a:t>This blank slide is a transition slide for you to preface an assertion-evidence talk that you created and that your audience can relate to. Our suggestion is that you present a talk of about 10-12 minutes. Mention that you will be glad to discuss your strategies for the different slides (title slide, mapping slide, body slides, and conclusion slide) at the end of the talk.</a:t>
            </a:r>
          </a:p>
          <a:p>
            <a:pPr eaLnBrk="1" hangingPunct="1">
              <a:tabLst>
                <a:tab pos="457200" algn="l"/>
              </a:tabLst>
            </a:pPr>
            <a:r>
              <a:rPr lang="en-US" altLang="en-US" dirty="0" smtClean="0">
                <a:latin typeface="Times New Roman" panose="02020603050405020304" pitchFamily="18" charset="0"/>
              </a:rPr>
              <a:t>	This </a:t>
            </a:r>
            <a:r>
              <a:rPr lang="en-US" altLang="en-US" dirty="0" smtClean="0">
                <a:latin typeface="Times New Roman" panose="02020603050405020304" pitchFamily="18" charset="0"/>
              </a:rPr>
              <a:t>talk is your chance to give your dream assertion-evidence talk at your company or laboratory—perhaps the talk that you wanted to give, but that some manager or colleague prevented you from giving.</a:t>
            </a:r>
          </a:p>
        </p:txBody>
      </p:sp>
      <p:sp>
        <p:nvSpPr>
          <p:cNvPr id="2" name="Footer Placeholder 1"/>
          <p:cNvSpPr>
            <a:spLocks noGrp="1"/>
          </p:cNvSpPr>
          <p:nvPr>
            <p:ph type="ftr" idx="10"/>
          </p:nvPr>
        </p:nvSpPr>
        <p:spPr>
          <a:xfrm>
            <a:off x="0" y="9142413"/>
            <a:ext cx="2971799" cy="457200"/>
          </a:xfrm>
        </p:spPr>
        <p:txBody>
          <a:bodyPr/>
          <a:lstStyle/>
          <a:p>
            <a:r>
              <a:rPr lang="en-US" smtClean="0"/>
              <a:t>www.assertion-evidence.com</a:t>
            </a:r>
            <a:endParaRPr lang="en-US" dirty="0"/>
          </a:p>
        </p:txBody>
      </p:sp>
    </p:spTree>
    <p:extLst>
      <p:ext uri="{BB962C8B-B14F-4D97-AF65-F5344CB8AC3E}">
        <p14:creationId xmlns:p14="http://schemas.microsoft.com/office/powerpoint/2010/main" val="2094324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a:spcBef>
                <a:spcPct val="0"/>
              </a:spcBef>
              <a:defRPr/>
            </a:pPr>
            <a:fld id="{8FA9795A-8147-44C6-8476-C5CE12AC0DC9}" type="slidenum">
              <a:rPr lang="en-US" altLang="en-US" b="0" smtClean="0">
                <a:solidFill>
                  <a:srgbClr val="000000"/>
                </a:solidFill>
                <a:latin typeface="+mn-lt"/>
                <a:cs typeface="Arial" panose="020B0604020202020204" pitchFamily="34" charset="0"/>
              </a:rPr>
              <a:pPr algn="r">
                <a:spcBef>
                  <a:spcPct val="0"/>
                </a:spcBef>
                <a:defRPr/>
              </a:pPr>
              <a:t>13</a:t>
            </a:fld>
            <a:endParaRPr lang="en-US" altLang="en-US" b="0" dirty="0" smtClean="0">
              <a:solidFill>
                <a:srgbClr val="000000"/>
              </a:solidFill>
              <a:latin typeface="+mn-lt"/>
              <a:cs typeface="Arial" panose="020B0604020202020204" pitchFamily="34" charset="0"/>
            </a:endParaRPr>
          </a:p>
        </p:txBody>
      </p:sp>
      <p:sp>
        <p:nvSpPr>
          <p:cNvPr id="221187" name="Slide Image Placeholder 1"/>
          <p:cNvSpPr>
            <a:spLocks noGrp="1" noRot="1" noChangeAspect="1" noTextEdit="1"/>
          </p:cNvSpPr>
          <p:nvPr>
            <p:ph type="sldImg"/>
          </p:nvPr>
        </p:nvSpPr>
        <p:spPr>
          <a:xfrm>
            <a:off x="1276350" y="733425"/>
            <a:ext cx="4764088" cy="3573463"/>
          </a:xfrm>
          <a:ln/>
        </p:spPr>
      </p:sp>
      <p:sp>
        <p:nvSpPr>
          <p:cNvPr id="221188"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r>
              <a:rPr lang="en-US" altLang="en-US" dirty="0" smtClean="0">
                <a:latin typeface="Times New Roman" panose="02020603050405020304" pitchFamily="18" charset="0"/>
              </a:rPr>
              <a:t>This blank slide is a transition slide for you to preface an assertion-evidence talk that you created and that your audience can relate to. Our suggestion is that you present a talk of about 10-12 minutes. Mention that you will be glad to discuss your strategies for the different slides (title slide, mapping slide, body slides, and conclusion slide) at the end of the talk.</a:t>
            </a:r>
          </a:p>
          <a:p>
            <a:pPr eaLnBrk="1" hangingPunct="1">
              <a:tabLst>
                <a:tab pos="457200" algn="l"/>
              </a:tabLst>
            </a:pPr>
            <a:r>
              <a:rPr lang="en-US" altLang="en-US" dirty="0" smtClean="0">
                <a:latin typeface="Times New Roman" panose="02020603050405020304" pitchFamily="18" charset="0"/>
              </a:rPr>
              <a:t>	This </a:t>
            </a:r>
            <a:r>
              <a:rPr lang="en-US" altLang="en-US" dirty="0" smtClean="0">
                <a:latin typeface="Times New Roman" panose="02020603050405020304" pitchFamily="18" charset="0"/>
              </a:rPr>
              <a:t>talk is your chance to give your dream assertion-evidence talk at your company or laboratory—perhaps the talk that you wanted to give, but that some manager or colleague prevented you from giving.</a:t>
            </a:r>
          </a:p>
        </p:txBody>
      </p:sp>
      <p:sp>
        <p:nvSpPr>
          <p:cNvPr id="2" name="Footer Placeholder 1"/>
          <p:cNvSpPr>
            <a:spLocks noGrp="1"/>
          </p:cNvSpPr>
          <p:nvPr>
            <p:ph type="ftr" idx="10"/>
          </p:nvPr>
        </p:nvSpPr>
        <p:spPr>
          <a:xfrm>
            <a:off x="0" y="9142413"/>
            <a:ext cx="2971799" cy="457200"/>
          </a:xfrm>
        </p:spPr>
        <p:txBody>
          <a:bodyPr/>
          <a:lstStyle/>
          <a:p>
            <a:r>
              <a:rPr lang="en-US" dirty="0" smtClean="0"/>
              <a:t>www.assertion-evidence.com</a:t>
            </a:r>
            <a:endParaRPr lang="en-US" dirty="0"/>
          </a:p>
        </p:txBody>
      </p:sp>
    </p:spTree>
    <p:extLst>
      <p:ext uri="{BB962C8B-B14F-4D97-AF65-F5344CB8AC3E}">
        <p14:creationId xmlns:p14="http://schemas.microsoft.com/office/powerpoint/2010/main" val="2354174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606B86A3-A6ED-48B8-8773-D6011A1ABD40}" type="slidenum">
              <a:rPr lang="en-US" sz="1200" b="0" smtClean="0">
                <a:solidFill>
                  <a:srgbClr val="000000"/>
                </a:solidFill>
                <a:latin typeface="+mn-lt"/>
              </a:rPr>
              <a:pPr algn="r" eaLnBrk="1" hangingPunct="1"/>
              <a:t>14</a:t>
            </a:fld>
            <a:endParaRPr lang="en-US" sz="1200" b="0" dirty="0" smtClean="0">
              <a:solidFill>
                <a:srgbClr val="000000"/>
              </a:solidFill>
              <a:latin typeface="+mn-lt"/>
            </a:endParaRPr>
          </a:p>
        </p:txBody>
      </p:sp>
      <p:sp>
        <p:nvSpPr>
          <p:cNvPr id="254979" name="Rectangle 2"/>
          <p:cNvSpPr>
            <a:spLocks noGrp="1" noRot="1" noChangeAspect="1" noChangeArrowheads="1" noTextEdit="1"/>
          </p:cNvSpPr>
          <p:nvPr>
            <p:ph type="sldImg"/>
          </p:nvPr>
        </p:nvSpPr>
        <p:spPr>
          <a:xfrm>
            <a:off x="1276350" y="735013"/>
            <a:ext cx="4764088" cy="3571875"/>
          </a:xfrm>
          <a:ln/>
        </p:spPr>
      </p:sp>
      <p:sp>
        <p:nvSpPr>
          <p:cNvPr id="25498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93" tIns="46811" rIns="95293" bIns="46811"/>
          <a:lstStyle/>
          <a:p>
            <a:pPr defTabSz="915988" eaLnBrk="1" hangingPunct="1">
              <a:spcBef>
                <a:spcPct val="0"/>
              </a:spcBef>
            </a:pP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ssertion-evidence presentations have been part of presentations that have won presentation awards, proposal contracts, and jobs. For instance, Kathryn Kirsch, an undergraduate in Mechanical Engineering at Penn State, won the best presentation award in the master’s category at the 2009 ASME Pressure Vessels and Piping Conference. She won that award after her sophomore year. In addition, as a junior, she was first runner-up in the same category at the 2010 conference.</a:t>
            </a:r>
          </a:p>
          <a:p>
            <a:pPr defTabSz="915988" eaLnBrk="1" hangingPunct="1">
              <a:spcBef>
                <a:spcPct val="0"/>
              </a:spcBef>
              <a:tabLst>
                <a:tab pos="457200" algn="l"/>
              </a:tabLst>
            </a:pPr>
            <a:r>
              <a:rPr lang="en-US" dirty="0" smtClean="0">
                <a:latin typeface="Times New Roman" panose="02020603050405020304" pitchFamily="18" charset="0"/>
                <a:cs typeface="Times New Roman" panose="02020603050405020304" pitchFamily="18" charset="0"/>
              </a:rPr>
              <a:t>	Terry Johnson, a Ph.D. student in Aerospace Engineering, won first place in the graduate competition for best presentation at the 2010 SPIE Smart Structures and Materials Conference. Johnson was competing with 51 other graduate students.</a:t>
            </a:r>
          </a:p>
          <a:p>
            <a:pPr defTabSz="915988" eaLnBrk="1" hangingPunct="1">
              <a:spcBef>
                <a:spcPct val="0"/>
              </a:spcBef>
              <a:tabLst>
                <a:tab pos="457200" algn="l"/>
              </a:tabLst>
            </a:pPr>
            <a:r>
              <a:rPr lang="en-US" dirty="0" smtClean="0">
                <a:latin typeface="Times New Roman" panose="02020603050405020304" pitchFamily="18" charset="0"/>
                <a:cs typeface="Times New Roman" panose="02020603050405020304" pitchFamily="18" charset="0"/>
              </a:rPr>
              <a:t>	The Engineering Ambassadors have received much acclaim for their presentations. The Network won  $600,000 proposal, and much of the interest for that proposal occurred because NSF program managers saw outreach presentations made by the Ambassadors.</a:t>
            </a:r>
          </a:p>
          <a:p>
            <a:pPr defTabSz="915988" eaLnBrk="1" hangingPunct="1">
              <a:spcBef>
                <a:spcPct val="0"/>
              </a:spcBef>
              <a:tabLst>
                <a:tab pos="457200" algn="l"/>
              </a:tabLst>
            </a:pPr>
            <a:r>
              <a:rPr lang="en-US" dirty="0" smtClean="0">
                <a:latin typeface="Times New Roman" panose="02020603050405020304" pitchFamily="18" charset="0"/>
                <a:cs typeface="Times New Roman" panose="02020603050405020304" pitchFamily="18" charset="0"/>
              </a:rPr>
              <a:t>	Six times in the past twenty years, Karen </a:t>
            </a:r>
            <a:r>
              <a:rPr lang="en-US" dirty="0" err="1" smtClean="0">
                <a:latin typeface="Times New Roman" panose="02020603050405020304" pitchFamily="18" charset="0"/>
                <a:cs typeface="Times New Roman" panose="02020603050405020304" pitchFamily="18" charset="0"/>
              </a:rPr>
              <a:t>Thole’s</a:t>
            </a:r>
            <a:r>
              <a:rPr lang="en-US" dirty="0" smtClean="0">
                <a:latin typeface="Times New Roman" panose="02020603050405020304" pitchFamily="18" charset="0"/>
                <a:cs typeface="Times New Roman" panose="02020603050405020304" pitchFamily="18" charset="0"/>
              </a:rPr>
              <a:t> research group has won the William </a:t>
            </a:r>
            <a:r>
              <a:rPr lang="en-US" dirty="0" err="1" smtClean="0">
                <a:latin typeface="Times New Roman" panose="02020603050405020304" pitchFamily="18" charset="0"/>
                <a:cs typeface="Times New Roman" panose="02020603050405020304" pitchFamily="18" charset="0"/>
              </a:rPr>
              <a:t>Rosenhow</a:t>
            </a:r>
            <a:r>
              <a:rPr lang="en-US" dirty="0" smtClean="0">
                <a:latin typeface="Times New Roman" panose="02020603050405020304" pitchFamily="18" charset="0"/>
                <a:cs typeface="Times New Roman" panose="02020603050405020304" pitchFamily="18" charset="0"/>
              </a:rPr>
              <a:t> award for best presentation by a young researcher in the Heat Transfer division of ASME. Interestingly, </a:t>
            </a:r>
            <a:r>
              <a:rPr lang="en-US" dirty="0" err="1" smtClean="0">
                <a:latin typeface="Times New Roman" panose="02020603050405020304" pitchFamily="18" charset="0"/>
                <a:cs typeface="Times New Roman" panose="02020603050405020304" pitchFamily="18" charset="0"/>
              </a:rPr>
              <a:t>Thole’s</a:t>
            </a:r>
            <a:r>
              <a:rPr lang="en-US" dirty="0" smtClean="0">
                <a:latin typeface="Times New Roman" panose="02020603050405020304" pitchFamily="18" charset="0"/>
                <a:cs typeface="Times New Roman" panose="02020603050405020304" pitchFamily="18" charset="0"/>
              </a:rPr>
              <a:t> graduate students have made presentations in this division in only six of the past twenty years. In other words, every times they have competed, they have won. In addition, every time they have competed, they have used the assertion-evidence approach. None of the other research groups at this conference have yet adopted the approach.</a:t>
            </a:r>
          </a:p>
          <a:p>
            <a:pPr defTabSz="915988" eaLnBrk="1" hangingPunct="1">
              <a:spcBef>
                <a:spcPct val="0"/>
              </a:spcBef>
            </a:pPr>
            <a:endParaRPr lang="en-US" b="1" dirty="0" smtClean="0"/>
          </a:p>
          <a:p>
            <a:pPr defTabSz="915988" eaLnBrk="1" hangingPunct="1">
              <a:spcBef>
                <a:spcPct val="0"/>
              </a:spcBef>
            </a:pPr>
            <a:r>
              <a:rPr lang="en-US" b="1" dirty="0" smtClean="0">
                <a:latin typeface="+mj-lt"/>
                <a:cs typeface="Times New Roman" panose="02020603050405020304" pitchFamily="18" charset="0"/>
              </a:rPr>
              <a:t>More Testimonials: </a:t>
            </a:r>
            <a:r>
              <a:rPr lang="en-US" dirty="0">
                <a:latin typeface="Times New Roman" panose="02020603050405020304" pitchFamily="18" charset="0"/>
                <a:cs typeface="Times New Roman" panose="02020603050405020304" pitchFamily="18" charset="0"/>
                <a:hlinkClick r:id="rId3"/>
              </a:rPr>
              <a:t>http://</a:t>
            </a:r>
            <a:r>
              <a:rPr lang="en-US" dirty="0" smtClean="0">
                <a:latin typeface="Times New Roman" panose="02020603050405020304" pitchFamily="18" charset="0"/>
                <a:cs typeface="Times New Roman" panose="02020603050405020304" pitchFamily="18" charset="0"/>
                <a:hlinkClick r:id="rId3"/>
              </a:rPr>
              <a:t>www.assertion-evidence.com/testimonials.html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idx="10"/>
          </p:nvPr>
        </p:nvSpPr>
        <p:spPr>
          <a:xfrm>
            <a:off x="0" y="9142413"/>
            <a:ext cx="2971799" cy="457200"/>
          </a:xfrm>
        </p:spPr>
        <p:txBody>
          <a:bodyPr/>
          <a:lstStyle/>
          <a:p>
            <a:r>
              <a:rPr lang="en-US" smtClean="0"/>
              <a:t>www.assertion-evidence.com</a:t>
            </a:r>
            <a:endParaRPr lang="en-US" dirty="0"/>
          </a:p>
        </p:txBody>
      </p:sp>
    </p:spTree>
    <p:extLst>
      <p:ext uri="{BB962C8B-B14F-4D97-AF65-F5344CB8AC3E}">
        <p14:creationId xmlns:p14="http://schemas.microsoft.com/office/powerpoint/2010/main" val="4067433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606B86A3-A6ED-48B8-8773-D6011A1ABD40}" type="slidenum">
              <a:rPr lang="en-US" sz="1200" b="0" smtClean="0">
                <a:solidFill>
                  <a:srgbClr val="000000"/>
                </a:solidFill>
                <a:latin typeface="+mn-lt"/>
              </a:rPr>
              <a:pPr algn="r" eaLnBrk="1" hangingPunct="1"/>
              <a:t>15</a:t>
            </a:fld>
            <a:endParaRPr lang="en-US" sz="1200" b="0" dirty="0" smtClean="0">
              <a:solidFill>
                <a:srgbClr val="000000"/>
              </a:solidFill>
              <a:latin typeface="+mn-lt"/>
            </a:endParaRPr>
          </a:p>
        </p:txBody>
      </p:sp>
      <p:sp>
        <p:nvSpPr>
          <p:cNvPr id="254979" name="Rectangle 2"/>
          <p:cNvSpPr>
            <a:spLocks noGrp="1" noRot="1" noChangeAspect="1" noChangeArrowheads="1" noTextEdit="1"/>
          </p:cNvSpPr>
          <p:nvPr>
            <p:ph type="sldImg"/>
          </p:nvPr>
        </p:nvSpPr>
        <p:spPr>
          <a:xfrm>
            <a:off x="1276350" y="735013"/>
            <a:ext cx="4764088" cy="3571875"/>
          </a:xfrm>
          <a:ln/>
        </p:spPr>
      </p:sp>
      <p:sp>
        <p:nvSpPr>
          <p:cNvPr id="25498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93" tIns="46811" rIns="95293" bIns="46811"/>
          <a:lstStyle/>
          <a:p>
            <a:r>
              <a:rPr lang="en-US" sz="1100" b="1" dirty="0"/>
              <a:t>Reference:</a:t>
            </a:r>
          </a:p>
          <a:p>
            <a:pPr marL="457200" indent="-457200"/>
            <a:r>
              <a:rPr lang="en-US" sz="1100" dirty="0">
                <a:latin typeface="Times New Roman" panose="02020603050405020304" pitchFamily="18" charset="0"/>
                <a:cs typeface="Times New Roman" panose="02020603050405020304" pitchFamily="18" charset="0"/>
              </a:rPr>
              <a:t>Michael Alley, </a:t>
            </a:r>
            <a:r>
              <a:rPr lang="en-US" sz="1100" i="1" dirty="0">
                <a:latin typeface="Times New Roman" panose="02020603050405020304" pitchFamily="18" charset="0"/>
                <a:cs typeface="Times New Roman" panose="02020603050405020304" pitchFamily="18" charset="0"/>
              </a:rPr>
              <a:t>The Craft of Scientific Presentations</a:t>
            </a:r>
            <a:r>
              <a:rPr lang="en-US" sz="1100" dirty="0">
                <a:latin typeface="Times New Roman" panose="02020603050405020304" pitchFamily="18" charset="0"/>
                <a:cs typeface="Times New Roman" panose="02020603050405020304" pitchFamily="18" charset="0"/>
              </a:rPr>
              <a:t>, 2</a:t>
            </a:r>
            <a:r>
              <a:rPr lang="en-US" sz="1100" baseline="30000" dirty="0">
                <a:latin typeface="Times New Roman" panose="02020603050405020304" pitchFamily="18" charset="0"/>
                <a:cs typeface="Times New Roman" panose="02020603050405020304" pitchFamily="18" charset="0"/>
              </a:rPr>
              <a:t>nd</a:t>
            </a:r>
            <a:r>
              <a:rPr lang="en-US" sz="1100" dirty="0">
                <a:latin typeface="Times New Roman" panose="02020603050405020304" pitchFamily="18" charset="0"/>
                <a:cs typeface="Times New Roman" panose="02020603050405020304" pitchFamily="18" charset="0"/>
              </a:rPr>
              <a:t> ed. (New York: Springer, 2013), pp. </a:t>
            </a:r>
            <a:r>
              <a:rPr lang="en-US" sz="1100" dirty="0" smtClean="0">
                <a:latin typeface="Times New Roman" panose="02020603050405020304" pitchFamily="18" charset="0"/>
                <a:cs typeface="Times New Roman" panose="02020603050405020304" pitchFamily="18" charset="0"/>
              </a:rPr>
              <a:t>117-123</a:t>
            </a:r>
            <a:r>
              <a:rPr lang="en-US" sz="1100" dirty="0">
                <a:latin typeface="Times New Roman" panose="02020603050405020304" pitchFamily="18" charset="0"/>
                <a:cs typeface="Times New Roman" panose="02020603050405020304" pitchFamily="18" charset="0"/>
              </a:rPr>
              <a:t>.</a:t>
            </a:r>
          </a:p>
          <a:p>
            <a:pPr defTabSz="915988" eaLnBrk="1" hangingPunct="1">
              <a:spcBef>
                <a:spcPct val="0"/>
              </a:spcBef>
            </a:pPr>
            <a:endParaRPr lang="en-US" dirty="0" smtClean="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idx="10"/>
          </p:nvPr>
        </p:nvSpPr>
        <p:spPr>
          <a:xfrm>
            <a:off x="0" y="9142413"/>
            <a:ext cx="2971799" cy="457200"/>
          </a:xfrm>
        </p:spPr>
        <p:txBody>
          <a:bodyPr/>
          <a:lstStyle/>
          <a:p>
            <a:r>
              <a:rPr lang="en-US" smtClean="0">
                <a:latin typeface="+mn-lt"/>
              </a:rPr>
              <a:t>www.assertion-evidence.com</a:t>
            </a:r>
            <a:endParaRPr lang="en-US" dirty="0">
              <a:latin typeface="+mn-lt"/>
            </a:endParaRPr>
          </a:p>
        </p:txBody>
      </p:sp>
    </p:spTree>
    <p:extLst>
      <p:ext uri="{BB962C8B-B14F-4D97-AF65-F5344CB8AC3E}">
        <p14:creationId xmlns:p14="http://schemas.microsoft.com/office/powerpoint/2010/main" val="3001986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606B86A3-A6ED-48B8-8773-D6011A1ABD40}" type="slidenum">
              <a:rPr lang="en-US" sz="1200" b="0" smtClean="0">
                <a:solidFill>
                  <a:srgbClr val="000000"/>
                </a:solidFill>
                <a:latin typeface="+mn-lt"/>
              </a:rPr>
              <a:pPr algn="r" eaLnBrk="1" hangingPunct="1"/>
              <a:t>16</a:t>
            </a:fld>
            <a:endParaRPr lang="en-US" sz="1200" b="0" dirty="0" smtClean="0">
              <a:solidFill>
                <a:srgbClr val="000000"/>
              </a:solidFill>
              <a:latin typeface="+mn-lt"/>
            </a:endParaRPr>
          </a:p>
        </p:txBody>
      </p:sp>
      <p:sp>
        <p:nvSpPr>
          <p:cNvPr id="254979" name="Rectangle 2"/>
          <p:cNvSpPr>
            <a:spLocks noGrp="1" noRot="1" noChangeAspect="1" noChangeArrowheads="1" noTextEdit="1"/>
          </p:cNvSpPr>
          <p:nvPr>
            <p:ph type="sldImg"/>
          </p:nvPr>
        </p:nvSpPr>
        <p:spPr>
          <a:xfrm>
            <a:off x="1276350" y="735013"/>
            <a:ext cx="4764088" cy="3571875"/>
          </a:xfrm>
          <a:ln/>
        </p:spPr>
      </p:sp>
      <p:sp>
        <p:nvSpPr>
          <p:cNvPr id="25498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93" tIns="46811" rIns="95293" bIns="46811"/>
          <a:lstStyle/>
          <a:p>
            <a:pPr defTabSz="915988" eaLnBrk="1" hangingPunct="1">
              <a:spcBef>
                <a:spcPct val="0"/>
              </a:spcBef>
            </a:pPr>
            <a:r>
              <a:rPr lang="en-US" dirty="0" smtClean="0">
                <a:latin typeface="Times New Roman" panose="02020603050405020304" pitchFamily="18" charset="0"/>
                <a:cs typeface="Times New Roman" panose="02020603050405020304" pitchFamily="18" charset="0"/>
              </a:rPr>
              <a:t>Conclude by encouraging your colleagues to be an experimentalist and to try the assertion-evidence approach in a future presentation. You should mention to them that trying to create an assertion-evidence talk by beginning with PowerPoint’s defaults is difficult. A much better approach is to begin with one of the artist templates at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hlinkClick r:id="rId3"/>
              </a:rPr>
              <a:t>www.assertion-evidence.com</a:t>
            </a:r>
            <a:r>
              <a:rPr lang="en-US" dirty="0" smtClean="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defTabSz="915988" eaLnBrk="1" hangingPunct="1">
              <a:spcBef>
                <a:spcPct val="0"/>
              </a:spcBef>
            </a:pPr>
            <a:r>
              <a:rPr lang="en-US" dirty="0" smtClean="0">
                <a:latin typeface="Times New Roman" panose="02020603050405020304" pitchFamily="18" charset="0"/>
                <a:cs typeface="Times New Roman" panose="02020603050405020304" pitchFamily="18" charset="0"/>
              </a:rPr>
              <a:t>Also </a:t>
            </a:r>
            <a:r>
              <a:rPr lang="en-US" dirty="0" smtClean="0">
                <a:latin typeface="Times New Roman" panose="02020603050405020304" pitchFamily="18" charset="0"/>
                <a:cs typeface="Times New Roman" panose="02020603050405020304" pitchFamily="18" charset="0"/>
              </a:rPr>
              <a:t>at that website, your colleagues can find a short tutorial and supporting research.</a:t>
            </a:r>
          </a:p>
        </p:txBody>
      </p:sp>
      <p:sp>
        <p:nvSpPr>
          <p:cNvPr id="2" name="Footer Placeholder 1"/>
          <p:cNvSpPr>
            <a:spLocks noGrp="1"/>
          </p:cNvSpPr>
          <p:nvPr>
            <p:ph type="ftr" idx="10"/>
          </p:nvPr>
        </p:nvSpPr>
        <p:spPr>
          <a:xfrm>
            <a:off x="0" y="9142413"/>
            <a:ext cx="2971799" cy="457200"/>
          </a:xfrm>
        </p:spPr>
        <p:txBody>
          <a:bodyPr/>
          <a:lstStyle/>
          <a:p>
            <a:r>
              <a:rPr lang="en-US" smtClean="0">
                <a:latin typeface="+mn-lt"/>
              </a:rPr>
              <a:t>www.assertion-evidence.com</a:t>
            </a:r>
            <a:endParaRPr lang="en-US" dirty="0">
              <a:latin typeface="+mn-lt"/>
            </a:endParaRPr>
          </a:p>
        </p:txBody>
      </p:sp>
    </p:spTree>
    <p:extLst>
      <p:ext uri="{BB962C8B-B14F-4D97-AF65-F5344CB8AC3E}">
        <p14:creationId xmlns:p14="http://schemas.microsoft.com/office/powerpoint/2010/main" val="2736647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a:spcBef>
                <a:spcPct val="0"/>
              </a:spcBef>
              <a:defRPr/>
            </a:pPr>
            <a:fld id="{8FA9795A-8147-44C6-8476-C5CE12AC0DC9}" type="slidenum">
              <a:rPr lang="en-US" altLang="en-US" b="0" smtClean="0">
                <a:solidFill>
                  <a:srgbClr val="000000"/>
                </a:solidFill>
                <a:latin typeface="+mn-lt"/>
                <a:cs typeface="Arial" panose="020B0604020202020204" pitchFamily="34" charset="0"/>
              </a:rPr>
              <a:pPr algn="r">
                <a:spcBef>
                  <a:spcPct val="0"/>
                </a:spcBef>
                <a:defRPr/>
              </a:pPr>
              <a:t>17</a:t>
            </a:fld>
            <a:endParaRPr lang="en-US" altLang="en-US" b="0" dirty="0" smtClean="0">
              <a:solidFill>
                <a:srgbClr val="000000"/>
              </a:solidFill>
              <a:latin typeface="+mn-lt"/>
              <a:cs typeface="Arial" panose="020B0604020202020204" pitchFamily="34" charset="0"/>
            </a:endParaRPr>
          </a:p>
        </p:txBody>
      </p:sp>
      <p:sp>
        <p:nvSpPr>
          <p:cNvPr id="221187" name="Slide Image Placeholder 1"/>
          <p:cNvSpPr>
            <a:spLocks noGrp="1" noRot="1" noChangeAspect="1" noTextEdit="1"/>
          </p:cNvSpPr>
          <p:nvPr>
            <p:ph type="sldImg"/>
          </p:nvPr>
        </p:nvSpPr>
        <p:spPr>
          <a:xfrm>
            <a:off x="1276350" y="733425"/>
            <a:ext cx="4764088" cy="3573463"/>
          </a:xfrm>
          <a:ln/>
        </p:spPr>
      </p:sp>
      <p:sp>
        <p:nvSpPr>
          <p:cNvPr id="221188" name="Notes Placeholder 2"/>
          <p:cNvSpPr>
            <a:spLocks noGrp="1"/>
          </p:cNvSpPr>
          <p:nvPr>
            <p:ph type="body" idx="1"/>
          </p:nvPr>
        </p:nvSpPr>
        <p:spPr>
          <a:xfrm>
            <a:off x="685800" y="4486275"/>
            <a:ext cx="5486399"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endParaRPr lang="en-US" altLang="en-US" dirty="0" smtClean="0">
              <a:latin typeface="Times New Roman" panose="02020603050405020304" pitchFamily="18" charset="0"/>
            </a:endParaRPr>
          </a:p>
          <a:p>
            <a:pPr eaLnBrk="1" hangingPunct="1"/>
            <a:r>
              <a:rPr lang="en-US" altLang="en-US" dirty="0" smtClean="0">
                <a:latin typeface="Times New Roman" panose="02020603050405020304" pitchFamily="18" charset="0"/>
              </a:rPr>
              <a:t>This </a:t>
            </a:r>
            <a:r>
              <a:rPr lang="en-US" altLang="en-US" dirty="0" smtClean="0">
                <a:latin typeface="Times New Roman" panose="02020603050405020304" pitchFamily="18" charset="0"/>
              </a:rPr>
              <a:t>blank slide marks the beginning of </a:t>
            </a:r>
            <a:r>
              <a:rPr lang="en-US" altLang="en-US" dirty="0" smtClean="0">
                <a:latin typeface="Times New Roman" panose="02020603050405020304" pitchFamily="18" charset="0"/>
              </a:rPr>
              <a:t>alternative slides for you to add or substitute for the slides toward</a:t>
            </a:r>
            <a:r>
              <a:rPr lang="en-US" altLang="en-US" baseline="0" dirty="0" smtClean="0">
                <a:latin typeface="Times New Roman" panose="02020603050405020304" pitchFamily="18" charset="0"/>
              </a:rPr>
              <a:t> the beginning of the presentation. For instance, one alternative would be to insert the next four slides, where slide 2 is and to delete the current slides</a:t>
            </a:r>
            <a:endParaRPr lang="en-US" altLang="en-US" dirty="0" smtClean="0">
              <a:latin typeface="Times New Roman" panose="02020603050405020304" pitchFamily="18" charset="0"/>
            </a:endParaRPr>
          </a:p>
        </p:txBody>
      </p:sp>
      <p:sp>
        <p:nvSpPr>
          <p:cNvPr id="2" name="Footer Placeholder 1"/>
          <p:cNvSpPr>
            <a:spLocks noGrp="1"/>
          </p:cNvSpPr>
          <p:nvPr>
            <p:ph type="ftr" idx="10"/>
          </p:nvPr>
        </p:nvSpPr>
        <p:spPr>
          <a:xfrm>
            <a:off x="0" y="9142413"/>
            <a:ext cx="2971799" cy="457200"/>
          </a:xfrm>
        </p:spPr>
        <p:txBody>
          <a:bodyPr/>
          <a:lstStyle/>
          <a:p>
            <a:r>
              <a:rPr lang="en-US" smtClean="0">
                <a:latin typeface="+mn-lt"/>
              </a:rPr>
              <a:t>www.assertion-evidence.com</a:t>
            </a:r>
            <a:endParaRPr lang="en-US" dirty="0">
              <a:latin typeface="+mn-lt"/>
            </a:endParaRPr>
          </a:p>
        </p:txBody>
      </p:sp>
    </p:spTree>
    <p:extLst>
      <p:ext uri="{BB962C8B-B14F-4D97-AF65-F5344CB8AC3E}">
        <p14:creationId xmlns:p14="http://schemas.microsoft.com/office/powerpoint/2010/main" val="2592338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a:spcBef>
                <a:spcPct val="0"/>
              </a:spcBef>
            </a:pPr>
            <a:fld id="{1CCD8B98-D984-4FA2-AF9E-219078C2047B}" type="slidenum">
              <a:rPr lang="en-US" altLang="en-US" b="0" smtClean="0">
                <a:solidFill>
                  <a:srgbClr val="000000"/>
                </a:solidFill>
                <a:latin typeface="+mn-lt"/>
              </a:rPr>
              <a:pPr algn="r">
                <a:spcBef>
                  <a:spcPct val="0"/>
                </a:spcBef>
              </a:pPr>
              <a:t>18</a:t>
            </a:fld>
            <a:endParaRPr lang="en-US" altLang="en-US" b="0" smtClean="0">
              <a:solidFill>
                <a:srgbClr val="000000"/>
              </a:solidFill>
              <a:latin typeface="+mn-lt"/>
            </a:endParaRPr>
          </a:p>
        </p:txBody>
      </p:sp>
      <p:sp>
        <p:nvSpPr>
          <p:cNvPr id="60419" name="Rectangle 2"/>
          <p:cNvSpPr>
            <a:spLocks noGrp="1" noRot="1" noChangeAspect="1" noChangeArrowheads="1" noTextEdit="1"/>
          </p:cNvSpPr>
          <p:nvPr>
            <p:ph type="sldImg"/>
          </p:nvPr>
        </p:nvSpPr>
        <p:spPr>
          <a:xfrm>
            <a:off x="1276350" y="735013"/>
            <a:ext cx="4764088" cy="3571875"/>
          </a:xfrm>
          <a:ln/>
        </p:spPr>
      </p:sp>
      <p:sp>
        <p:nvSpPr>
          <p:cNvPr id="60420"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12" tIns="46820" rIns="95312" bIns="46820"/>
          <a:lstStyle/>
          <a:p>
            <a:pPr defTabSz="915988">
              <a:spcBef>
                <a:spcPct val="0"/>
              </a:spcBef>
              <a:tabLst>
                <a:tab pos="457200" algn="l"/>
              </a:tabLst>
            </a:pPr>
            <a:r>
              <a:rPr lang="en-US" altLang="en-US" dirty="0" smtClean="0"/>
              <a:t>Reference pages in </a:t>
            </a:r>
            <a:r>
              <a:rPr lang="en-US" altLang="en-US" i="1" dirty="0" smtClean="0"/>
              <a:t>The Craft of Scientific Presentations, </a:t>
            </a:r>
            <a:r>
              <a:rPr lang="en-US" altLang="en-US" dirty="0" smtClean="0"/>
              <a:t>2</a:t>
            </a:r>
            <a:r>
              <a:rPr lang="en-US" altLang="en-US" baseline="30000" dirty="0" smtClean="0"/>
              <a:t>nd</a:t>
            </a:r>
            <a:r>
              <a:rPr lang="en-US" altLang="en-US" dirty="0" smtClean="0"/>
              <a:t> ed.: </a:t>
            </a:r>
            <a:r>
              <a:rPr lang="en-US" altLang="en-US" b="1" dirty="0" smtClean="0"/>
              <a:t>pp. 117-122. </a:t>
            </a:r>
            <a:r>
              <a:rPr lang="en-US" altLang="en-US" dirty="0" smtClean="0"/>
              <a:t>Many people assume that the design of slides does not play an important role in a talk.  However, the design of slides can significantly improve or weaken the success of a technical presentation. Slides influence a presentation in three distinct ways. The first occurs during the preparation of the talk. This stage is where the presenter defines the scope and depth. In this stage, the presenter decides what to include and, equally important, what to leave out. The way that many presenters create slides does not provide a good filter for what details to exclude.</a:t>
            </a:r>
          </a:p>
          <a:p>
            <a:pPr defTabSz="915988" eaLnBrk="1" hangingPunct="1">
              <a:spcBef>
                <a:spcPct val="0"/>
              </a:spcBef>
              <a:tabLst>
                <a:tab pos="457200" algn="l"/>
              </a:tabLst>
            </a:pPr>
            <a:r>
              <a:rPr lang="en-US" altLang="en-US" dirty="0" smtClean="0"/>
              <a:t>	Slides </a:t>
            </a:r>
            <a:r>
              <a:rPr lang="en-US" altLang="en-US" dirty="0" smtClean="0"/>
              <a:t>also influence a presenter’s delivery of their talk. Many slide designs contain a bulleted list. With such a list, many presenters (especially younger ones) adopt a death-by-PowerPoint style in which they turn to the slide to read a bullet point and then turn back to the audience. Such a style soon becomes tiresome for audiences. </a:t>
            </a:r>
          </a:p>
          <a:p>
            <a:pPr defTabSz="915988" eaLnBrk="1" hangingPunct="1">
              <a:spcBef>
                <a:spcPct val="0"/>
              </a:spcBef>
              <a:tabLst>
                <a:tab pos="457200" algn="l"/>
              </a:tabLst>
            </a:pPr>
            <a:r>
              <a:rPr lang="en-US" altLang="en-US" dirty="0"/>
              <a:t>	</a:t>
            </a:r>
            <a:r>
              <a:rPr lang="en-US" altLang="en-US" dirty="0" smtClean="0"/>
              <a:t>Yet </a:t>
            </a:r>
            <a:r>
              <a:rPr lang="en-US" altLang="en-US" dirty="0" smtClean="0"/>
              <a:t>a third effect of slide design comes in the comprehension of the audience.  Our research at Penn State has found that slides following an assertion-evidence approach, as opposed to the common practice (phrase headline supported by bullet list or by bullet list and image) leads to statistically significant improvements (p&lt;.001) in the comprehension by audiences of technical information</a:t>
            </a:r>
            <a:endParaRPr lang="en-US" altLang="en-US" dirty="0" smtClean="0">
              <a:latin typeface="Arial" panose="020B0604020202020204" pitchFamily="34" charset="0"/>
            </a:endParaRPr>
          </a:p>
        </p:txBody>
      </p:sp>
      <p:sp>
        <p:nvSpPr>
          <p:cNvPr id="2" name="Footer Placeholder 1"/>
          <p:cNvSpPr>
            <a:spLocks noGrp="1"/>
          </p:cNvSpPr>
          <p:nvPr>
            <p:ph type="ftr" idx="10"/>
          </p:nvPr>
        </p:nvSpPr>
        <p:spPr>
          <a:xfrm>
            <a:off x="0" y="9142413"/>
            <a:ext cx="2971799" cy="457200"/>
          </a:xfrm>
        </p:spPr>
        <p:txBody>
          <a:bodyPr/>
          <a:lstStyle/>
          <a:p>
            <a:r>
              <a:rPr lang="en-US" smtClean="0">
                <a:latin typeface="+mn-lt"/>
              </a:rPr>
              <a:t>www.assertion-evidence.com</a:t>
            </a:r>
            <a:endParaRPr lang="en-US" dirty="0">
              <a:latin typeface="+mn-lt"/>
            </a:endParaRPr>
          </a:p>
        </p:txBody>
      </p:sp>
    </p:spTree>
    <p:extLst>
      <p:ext uri="{BB962C8B-B14F-4D97-AF65-F5344CB8AC3E}">
        <p14:creationId xmlns:p14="http://schemas.microsoft.com/office/powerpoint/2010/main" val="4079817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txBox="1">
            <a:spLocks noGrp="1"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30" tIns="47864" rIns="95730" bIns="47864" anchor="b"/>
          <a:lstStyle>
            <a:lvl1pPr eaLnBrk="0" hangingPunct="0">
              <a:defRPr sz="2800" b="1">
                <a:solidFill>
                  <a:schemeClr val="tx1"/>
                </a:solidFill>
                <a:latin typeface="Calibri" pitchFamily="34" charset="0"/>
              </a:defRPr>
            </a:lvl1pPr>
            <a:lvl2pPr marL="742950" indent="-285750" eaLnBrk="0" hangingPunct="0">
              <a:defRPr sz="2800" b="1">
                <a:solidFill>
                  <a:schemeClr val="tx1"/>
                </a:solidFill>
                <a:latin typeface="Calibri" pitchFamily="34" charset="0"/>
              </a:defRPr>
            </a:lvl2pPr>
            <a:lvl3pPr marL="1143000" indent="-228600" eaLnBrk="0" hangingPunct="0">
              <a:defRPr sz="2800" b="1">
                <a:solidFill>
                  <a:schemeClr val="tx1"/>
                </a:solidFill>
                <a:latin typeface="Calibri" pitchFamily="34" charset="0"/>
              </a:defRPr>
            </a:lvl3pPr>
            <a:lvl4pPr marL="1600200" indent="-228600" eaLnBrk="0" hangingPunct="0">
              <a:defRPr sz="2800" b="1">
                <a:solidFill>
                  <a:schemeClr val="tx1"/>
                </a:solidFill>
                <a:latin typeface="Calibri" pitchFamily="34" charset="0"/>
              </a:defRPr>
            </a:lvl4pPr>
            <a:lvl5pPr marL="2057400" indent="-228600" eaLnBrk="0" hangingPunct="0">
              <a:defRPr sz="2800" b="1">
                <a:solidFill>
                  <a:schemeClr val="tx1"/>
                </a:solidFill>
                <a:latin typeface="Calibri" pitchFamily="34" charset="0"/>
              </a:defRPr>
            </a:lvl5pPr>
            <a:lvl6pPr marL="2514600" indent="-228600" eaLnBrk="0" fontAlgn="base" hangingPunct="0">
              <a:spcBef>
                <a:spcPct val="0"/>
              </a:spcBef>
              <a:spcAft>
                <a:spcPct val="0"/>
              </a:spcAft>
              <a:defRPr sz="2800" b="1">
                <a:solidFill>
                  <a:schemeClr val="tx1"/>
                </a:solidFill>
                <a:latin typeface="Calibri" pitchFamily="34" charset="0"/>
              </a:defRPr>
            </a:lvl6pPr>
            <a:lvl7pPr marL="2971800" indent="-228600" eaLnBrk="0" fontAlgn="base" hangingPunct="0">
              <a:spcBef>
                <a:spcPct val="0"/>
              </a:spcBef>
              <a:spcAft>
                <a:spcPct val="0"/>
              </a:spcAft>
              <a:defRPr sz="2800" b="1">
                <a:solidFill>
                  <a:schemeClr val="tx1"/>
                </a:solidFill>
                <a:latin typeface="Calibri" pitchFamily="34" charset="0"/>
              </a:defRPr>
            </a:lvl7pPr>
            <a:lvl8pPr marL="3429000" indent="-228600" eaLnBrk="0" fontAlgn="base" hangingPunct="0">
              <a:spcBef>
                <a:spcPct val="0"/>
              </a:spcBef>
              <a:spcAft>
                <a:spcPct val="0"/>
              </a:spcAft>
              <a:defRPr sz="2800" b="1">
                <a:solidFill>
                  <a:schemeClr val="tx1"/>
                </a:solidFill>
                <a:latin typeface="Calibri" pitchFamily="34" charset="0"/>
              </a:defRPr>
            </a:lvl8pPr>
            <a:lvl9pPr marL="3886200" indent="-228600" eaLnBrk="0" fontAlgn="base" hangingPunct="0">
              <a:spcBef>
                <a:spcPct val="0"/>
              </a:spcBef>
              <a:spcAft>
                <a:spcPct val="0"/>
              </a:spcAft>
              <a:defRPr sz="2800" b="1">
                <a:solidFill>
                  <a:schemeClr val="tx1"/>
                </a:solidFill>
                <a:latin typeface="Calibri" pitchFamily="34" charset="0"/>
              </a:defRPr>
            </a:lvl9pPr>
          </a:lstStyle>
          <a:p>
            <a:pPr algn="r" eaLnBrk="1" hangingPunct="1"/>
            <a:fld id="{C9188D65-419C-49F7-AAEB-25FAF7B132E7}" type="slidenum">
              <a:rPr lang="en-US" sz="1200" b="0">
                <a:solidFill>
                  <a:srgbClr val="000000"/>
                </a:solidFill>
                <a:latin typeface="+mn-lt"/>
              </a:rPr>
              <a:pPr algn="r" eaLnBrk="1" hangingPunct="1"/>
              <a:t>19</a:t>
            </a:fld>
            <a:endParaRPr lang="en-US" sz="1200" b="0" dirty="0">
              <a:solidFill>
                <a:srgbClr val="000000"/>
              </a:solidFill>
              <a:latin typeface="+mn-lt"/>
            </a:endParaRPr>
          </a:p>
        </p:txBody>
      </p:sp>
      <p:sp>
        <p:nvSpPr>
          <p:cNvPr id="343043" name="Rectangle 2"/>
          <p:cNvSpPr>
            <a:spLocks noGrp="1" noRot="1" noChangeAspect="1" noChangeArrowheads="1" noTextEdit="1"/>
          </p:cNvSpPr>
          <p:nvPr>
            <p:ph type="sldImg"/>
          </p:nvPr>
        </p:nvSpPr>
        <p:spPr>
          <a:xfrm>
            <a:off x="1295400" y="762000"/>
            <a:ext cx="4764088" cy="3571875"/>
          </a:xfrm>
          <a:ln/>
        </p:spPr>
      </p:sp>
      <p:sp>
        <p:nvSpPr>
          <p:cNvPr id="343044" name="Rectangle 3"/>
          <p:cNvSpPr>
            <a:spLocks noGrp="1" noChangeArrowheads="1"/>
          </p:cNvSpPr>
          <p:nvPr>
            <p:ph type="body" idx="1"/>
          </p:nvPr>
        </p:nvSpPr>
        <p:spPr>
          <a:xfrm>
            <a:off x="975360" y="4560570"/>
            <a:ext cx="5364480" cy="43205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383" tIns="46363" rIns="94383" bIns="46363"/>
          <a:lstStyle/>
          <a:p>
            <a:r>
              <a:rPr lang="en-US" sz="1100" b="1" dirty="0">
                <a:latin typeface="Calibri" panose="020F0502020204030204" pitchFamily="34" charset="0"/>
              </a:rPr>
              <a:t>Reference:</a:t>
            </a:r>
          </a:p>
          <a:p>
            <a:pPr marL="457200" indent="-457200"/>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 2013), p. </a:t>
            </a:r>
            <a:r>
              <a:rPr lang="en-US" sz="1100" dirty="0" smtClean="0"/>
              <a:t>108.</a:t>
            </a:r>
            <a:endParaRPr lang="en-US" sz="1100" dirty="0"/>
          </a:p>
          <a:p>
            <a:pPr defTabSz="906199" eaLnBrk="1" hangingPunct="1">
              <a:spcBef>
                <a:spcPct val="0"/>
              </a:spcBef>
            </a:pPr>
            <a:endParaRPr lang="en-US" dirty="0" smtClean="0">
              <a:latin typeface="+mj-lt"/>
            </a:endParaRPr>
          </a:p>
          <a:p>
            <a:pPr defTabSz="906199" eaLnBrk="1" hangingPunct="1">
              <a:spcBef>
                <a:spcPct val="0"/>
              </a:spcBef>
            </a:pPr>
            <a:endParaRPr lang="en-US" dirty="0" smtClean="0">
              <a:latin typeface="+mj-lt"/>
            </a:endParaRPr>
          </a:p>
        </p:txBody>
      </p:sp>
      <p:sp>
        <p:nvSpPr>
          <p:cNvPr id="2" name="Footer Placeholder 1"/>
          <p:cNvSpPr>
            <a:spLocks noGrp="1"/>
          </p:cNvSpPr>
          <p:nvPr>
            <p:ph type="ftr" idx="10"/>
          </p:nvPr>
        </p:nvSpPr>
        <p:spPr>
          <a:xfrm>
            <a:off x="0" y="9142334"/>
            <a:ext cx="2971799" cy="457200"/>
          </a:xfrm>
        </p:spPr>
        <p:txBody>
          <a:bodyPr/>
          <a:lstStyle/>
          <a:p>
            <a:r>
              <a:rPr lang="en-US" smtClean="0">
                <a:latin typeface="+mn-lt"/>
              </a:rPr>
              <a:t>www.assertion-evidence.com</a:t>
            </a:r>
            <a:endParaRPr lang="en-US" dirty="0">
              <a:latin typeface="+mn-lt"/>
            </a:endParaRPr>
          </a:p>
        </p:txBody>
      </p:sp>
    </p:spTree>
    <p:extLst>
      <p:ext uri="{BB962C8B-B14F-4D97-AF65-F5344CB8AC3E}">
        <p14:creationId xmlns:p14="http://schemas.microsoft.com/office/powerpoint/2010/main" val="3255113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3" tIns="48321" rIns="96643" bIns="48321"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036C9F34-A443-4CF8-AC43-4E20B3BE5647}" type="slidenum">
              <a:rPr lang="en-US" sz="1200" b="0">
                <a:solidFill>
                  <a:srgbClr val="000000"/>
                </a:solidFill>
              </a:rPr>
              <a:pPr algn="r" eaLnBrk="1" hangingPunct="1"/>
              <a:t>2</a:t>
            </a:fld>
            <a:endParaRPr lang="en-US" sz="1200" b="0" dirty="0">
              <a:solidFill>
                <a:srgbClr val="000000"/>
              </a:solidFill>
            </a:endParaRPr>
          </a:p>
        </p:txBody>
      </p:sp>
      <p:sp>
        <p:nvSpPr>
          <p:cNvPr id="323587" name="Rectangle 2"/>
          <p:cNvSpPr>
            <a:spLocks noGrp="1" noRot="1" noChangeAspect="1" noChangeArrowheads="1" noTextEdit="1"/>
          </p:cNvSpPr>
          <p:nvPr>
            <p:ph type="sldImg"/>
          </p:nvPr>
        </p:nvSpPr>
        <p:spPr>
          <a:xfrm>
            <a:off x="1276350" y="735013"/>
            <a:ext cx="4764088" cy="3571875"/>
          </a:xfrm>
          <a:ln/>
        </p:spPr>
      </p:sp>
      <p:sp>
        <p:nvSpPr>
          <p:cNvPr id="323588"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303" tIns="48152" rIns="96303" bIns="48152"/>
          <a:lstStyle/>
          <a:p>
            <a:pPr eaLnBrk="1" hangingPunct="1">
              <a:tabLst>
                <a:tab pos="457200" algn="l"/>
              </a:tabLst>
            </a:pPr>
            <a:r>
              <a:rPr lang="en-US" altLang="en-US" dirty="0" smtClean="0">
                <a:latin typeface="Times New Roman" panose="02020603050405020304" pitchFamily="18" charset="0"/>
                <a:cs typeface="Times New Roman" panose="02020603050405020304" pitchFamily="18" charset="0"/>
              </a:rPr>
              <a:t>This slide presents results of a survey to hundreds of engineers and scientists around the world for the question: What three things would you change about the slide projected in a scientific or technical presentation</a:t>
            </a:r>
            <a:r>
              <a:rPr lang="en-US" altLang="en-US"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 These three answers </a:t>
            </a:r>
            <a:r>
              <a:rPr lang="en-US" altLang="en-US" dirty="0">
                <a:latin typeface="Times New Roman" panose="02020603050405020304" pitchFamily="18" charset="0"/>
                <a:cs typeface="Times New Roman" panose="02020603050405020304" pitchFamily="18" charset="0"/>
              </a:rPr>
              <a:t>are the most common </a:t>
            </a:r>
            <a:r>
              <a:rPr lang="en-US" altLang="en-US" dirty="0" smtClean="0">
                <a:latin typeface="Times New Roman" panose="02020603050405020304" pitchFamily="18" charset="0"/>
                <a:cs typeface="Times New Roman" panose="02020603050405020304" pitchFamily="18" charset="0"/>
              </a:rPr>
              <a:t>answers. Note that they </a:t>
            </a:r>
            <a:r>
              <a:rPr lang="en-US" altLang="en-US" dirty="0">
                <a:latin typeface="Times New Roman" panose="02020603050405020304" pitchFamily="18" charset="0"/>
                <a:cs typeface="Times New Roman" panose="02020603050405020304" pitchFamily="18" charset="0"/>
              </a:rPr>
              <a:t>are the same for native and non-native speakers of English. </a:t>
            </a:r>
          </a:p>
          <a:p>
            <a:pPr eaLnBrk="1" hangingPunct="1">
              <a:tabLst>
                <a:tab pos="457200" algn="l"/>
              </a:tabLst>
            </a:pPr>
            <a:r>
              <a:rPr lang="en-US" altLang="en-US" dirty="0" smtClean="0">
                <a:latin typeface="Times New Roman" panose="02020603050405020304" pitchFamily="18" charset="0"/>
                <a:cs typeface="Times New Roman" panose="02020603050405020304" pitchFamily="18" charset="0"/>
              </a:rPr>
              <a:t>	Please </a:t>
            </a:r>
            <a:r>
              <a:rPr lang="en-US" altLang="en-US" dirty="0">
                <a:latin typeface="Times New Roman" panose="02020603050405020304" pitchFamily="18" charset="0"/>
                <a:cs typeface="Times New Roman" panose="02020603050405020304" pitchFamily="18" charset="0"/>
              </a:rPr>
              <a:t>let </a:t>
            </a:r>
            <a:r>
              <a:rPr lang="en-US" altLang="en-US" dirty="0" smtClean="0">
                <a:latin typeface="Times New Roman" panose="02020603050405020304" pitchFamily="18" charset="0"/>
                <a:cs typeface="Times New Roman" panose="02020603050405020304" pitchFamily="18" charset="0"/>
              </a:rPr>
              <a:t>your audience know </a:t>
            </a:r>
            <a:r>
              <a:rPr lang="en-US" altLang="en-US" dirty="0">
                <a:latin typeface="Times New Roman" panose="02020603050405020304" pitchFamily="18" charset="0"/>
                <a:cs typeface="Times New Roman" panose="02020603050405020304" pitchFamily="18" charset="0"/>
              </a:rPr>
              <a:t>that among professionals (all over the world), </a:t>
            </a:r>
            <a:r>
              <a:rPr lang="en-US" altLang="en-US" dirty="0" smtClean="0">
                <a:latin typeface="Times New Roman" panose="02020603050405020304" pitchFamily="18" charset="0"/>
                <a:cs typeface="Times New Roman" panose="02020603050405020304" pitchFamily="18" charset="0"/>
              </a:rPr>
              <a:t>about </a:t>
            </a:r>
            <a:r>
              <a:rPr lang="en-US" altLang="en-US" dirty="0">
                <a:latin typeface="Times New Roman" panose="02020603050405020304" pitchFamily="18" charset="0"/>
                <a:cs typeface="Times New Roman" panose="02020603050405020304" pitchFamily="18" charset="0"/>
              </a:rPr>
              <a:t>9 out of 10 </a:t>
            </a:r>
            <a:r>
              <a:rPr lang="en-US" altLang="en-US" dirty="0" smtClean="0">
                <a:latin typeface="Times New Roman" panose="02020603050405020304" pitchFamily="18" charset="0"/>
                <a:cs typeface="Times New Roman" panose="02020603050405020304" pitchFamily="18" charset="0"/>
              </a:rPr>
              <a:t>have “too many words” on their lists. Answers 2 and 3 appear on about half of the lists.</a:t>
            </a:r>
            <a:endParaRPr lang="en-US" altLang="en-US" dirty="0">
              <a:latin typeface="Times New Roman" panose="02020603050405020304" pitchFamily="18" charset="0"/>
              <a:cs typeface="Times New Roman" panose="02020603050405020304" pitchFamily="18" charset="0"/>
            </a:endParaRPr>
          </a:p>
          <a:p>
            <a:pPr eaLnBrk="1" hangingPunct="1">
              <a:tabLst>
                <a:tab pos="457200" algn="l"/>
              </a:tabLst>
            </a:pPr>
            <a:r>
              <a:rPr lang="en-US" altLang="en-US" dirty="0" smtClean="0">
                <a:latin typeface="Times New Roman" panose="02020603050405020304" pitchFamily="18" charset="0"/>
                <a:cs typeface="Times New Roman" panose="02020603050405020304" pitchFamily="18" charset="0"/>
              </a:rPr>
              <a:t>	Note </a:t>
            </a:r>
            <a:r>
              <a:rPr lang="en-US" altLang="en-US" dirty="0">
                <a:latin typeface="Times New Roman" panose="02020603050405020304" pitchFamily="18" charset="0"/>
                <a:cs typeface="Times New Roman" panose="02020603050405020304" pitchFamily="18" charset="0"/>
              </a:rPr>
              <a:t>that </a:t>
            </a:r>
            <a:r>
              <a:rPr lang="en-US" altLang="en-US" dirty="0" smtClean="0">
                <a:latin typeface="Times New Roman" panose="02020603050405020304" pitchFamily="18" charset="0"/>
                <a:cs typeface="Times New Roman" panose="02020603050405020304" pitchFamily="18" charset="0"/>
              </a:rPr>
              <a:t>there </a:t>
            </a:r>
            <a:r>
              <a:rPr lang="en-US" altLang="en-US" dirty="0">
                <a:latin typeface="Times New Roman" panose="02020603050405020304" pitchFamily="18" charset="0"/>
                <a:cs typeface="Times New Roman" panose="02020603050405020304" pitchFamily="18" charset="0"/>
              </a:rPr>
              <a:t>are no wrong </a:t>
            </a:r>
            <a:r>
              <a:rPr lang="en-US" altLang="en-US" dirty="0" smtClean="0">
                <a:latin typeface="Times New Roman" panose="02020603050405020304" pitchFamily="18" charset="0"/>
                <a:cs typeface="Times New Roman" panose="02020603050405020304" pitchFamily="18" charset="0"/>
              </a:rPr>
              <a:t>answers to the survey question, </a:t>
            </a:r>
            <a:r>
              <a:rPr lang="en-US" altLang="en-US" dirty="0">
                <a:latin typeface="Times New Roman" panose="02020603050405020304" pitchFamily="18" charset="0"/>
                <a:cs typeface="Times New Roman" panose="02020603050405020304" pitchFamily="18" charset="0"/>
              </a:rPr>
              <a:t>but </a:t>
            </a:r>
            <a:r>
              <a:rPr lang="en-US" altLang="en-US" dirty="0" smtClean="0">
                <a:latin typeface="Times New Roman" panose="02020603050405020304" pitchFamily="18" charset="0"/>
                <a:cs typeface="Times New Roman" panose="02020603050405020304" pitchFamily="18" charset="0"/>
              </a:rPr>
              <a:t>your audience should </a:t>
            </a:r>
            <a:r>
              <a:rPr lang="en-US" altLang="en-US" dirty="0">
                <a:latin typeface="Times New Roman" panose="02020603050405020304" pitchFamily="18" charset="0"/>
                <a:cs typeface="Times New Roman" panose="02020603050405020304" pitchFamily="18" charset="0"/>
              </a:rPr>
              <a:t>see what </a:t>
            </a:r>
            <a:r>
              <a:rPr lang="en-US" altLang="en-US" dirty="0" smtClean="0">
                <a:latin typeface="Times New Roman" panose="02020603050405020304" pitchFamily="18" charset="0"/>
                <a:cs typeface="Times New Roman" panose="02020603050405020304" pitchFamily="18" charset="0"/>
              </a:rPr>
              <a:t>many engineers and scientists identify as the </a:t>
            </a:r>
            <a:r>
              <a:rPr lang="en-US" altLang="en-US" dirty="0">
                <a:latin typeface="Times New Roman" panose="02020603050405020304" pitchFamily="18" charset="0"/>
                <a:cs typeface="Times New Roman" panose="02020603050405020304" pitchFamily="18" charset="0"/>
              </a:rPr>
              <a:t>common </a:t>
            </a:r>
            <a:r>
              <a:rPr lang="en-US" altLang="en-US" dirty="0" smtClean="0">
                <a:latin typeface="Times New Roman" panose="02020603050405020304" pitchFamily="18" charset="0"/>
                <a:cs typeface="Times New Roman" panose="02020603050405020304" pitchFamily="18" charset="0"/>
              </a:rPr>
              <a:t>problems. This list is a valuable takeaway from this presentation.</a:t>
            </a:r>
          </a:p>
          <a:p>
            <a:pPr eaLnBrk="1" hangingPunct="1">
              <a:tabLst>
                <a:tab pos="457200" algn="l"/>
              </a:tabLst>
            </a:pPr>
            <a:r>
              <a:rPr lang="en-US" altLang="en-US" dirty="0" smtClean="0">
                <a:latin typeface="Times New Roman" panose="02020603050405020304" pitchFamily="18" charset="0"/>
                <a:cs typeface="Times New Roman" panose="02020603050405020304" pitchFamily="18" charset="0"/>
              </a:rPr>
              <a:t>	You </a:t>
            </a:r>
            <a:r>
              <a:rPr lang="en-US" altLang="en-US" dirty="0" smtClean="0">
                <a:latin typeface="Times New Roman" panose="02020603050405020304" pitchFamily="18" charset="0"/>
                <a:cs typeface="Times New Roman" panose="02020603050405020304" pitchFamily="18" charset="0"/>
              </a:rPr>
              <a:t>might also note that the “too many words” complaint supports what psychology research has found—namely, that audiences have a difficult time processing many written words while listening to a speaker. Research has found that common presentations project about 35-40 words per minute, which is way too much according to psychology researcher John </a:t>
            </a:r>
            <a:r>
              <a:rPr lang="en-US" altLang="en-US" dirty="0" err="1" smtClean="0">
                <a:latin typeface="Times New Roman" panose="02020603050405020304" pitchFamily="18" charset="0"/>
                <a:cs typeface="Times New Roman" panose="02020603050405020304" pitchFamily="18" charset="0"/>
              </a:rPr>
              <a:t>Sweller</a:t>
            </a:r>
            <a:r>
              <a:rPr lang="en-US" altLang="en-US" dirty="0" smtClean="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Calibri" panose="020F0502020204030204" pitchFamily="34" charset="0"/>
              </a:rPr>
              <a:t>Reference:</a:t>
            </a:r>
          </a:p>
          <a:p>
            <a:pPr marL="457200" indent="-457200"/>
            <a:r>
              <a:rPr lang="en-US" dirty="0">
                <a:latin typeface="Times New Roman" panose="02020603050405020304" pitchFamily="18" charset="0"/>
                <a:cs typeface="Times New Roman" panose="02020603050405020304" pitchFamily="18" charset="0"/>
              </a:rPr>
              <a:t>Michael Alley, </a:t>
            </a:r>
            <a:r>
              <a:rPr lang="en-US" i="1" dirty="0">
                <a:latin typeface="Times New Roman" panose="02020603050405020304" pitchFamily="18" charset="0"/>
                <a:cs typeface="Times New Roman" panose="02020603050405020304" pitchFamily="18" charset="0"/>
              </a:rPr>
              <a:t>The Craft of Scientific Presentations</a:t>
            </a:r>
            <a:r>
              <a:rPr lang="en-US" dirty="0">
                <a:latin typeface="Times New Roman" panose="02020603050405020304" pitchFamily="18" charset="0"/>
                <a:cs typeface="Times New Roman" panose="02020603050405020304" pitchFamily="18" charset="0"/>
              </a:rPr>
              <a:t>, 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ed. (New York: </a:t>
            </a:r>
            <a:r>
              <a:rPr lang="en-US" dirty="0" smtClean="0">
                <a:latin typeface="Times New Roman" panose="02020603050405020304" pitchFamily="18" charset="0"/>
                <a:cs typeface="Times New Roman" panose="02020603050405020304" pitchFamily="18" charset="0"/>
              </a:rPr>
              <a:t>Springer-</a:t>
            </a:r>
            <a:r>
              <a:rPr lang="en-US" dirty="0" err="1" smtClean="0">
                <a:latin typeface="Times New Roman" panose="02020603050405020304" pitchFamily="18" charset="0"/>
                <a:cs typeface="Times New Roman" panose="02020603050405020304" pitchFamily="18" charset="0"/>
              </a:rPr>
              <a:t>Verlag</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2013), </a:t>
            </a:r>
            <a:r>
              <a:rPr lang="en-US" dirty="0" smtClean="0">
                <a:latin typeface="Times New Roman" panose="02020603050405020304" pitchFamily="18" charset="0"/>
                <a:cs typeface="Times New Roman" panose="02020603050405020304" pitchFamily="18" charset="0"/>
              </a:rPr>
              <a:t>p. 111.</a:t>
            </a:r>
            <a:endParaRPr lang="en-US" dirty="0">
              <a:latin typeface="Times New Roman" panose="02020603050405020304" pitchFamily="18" charset="0"/>
              <a:cs typeface="Times New Roman" panose="02020603050405020304" pitchFamily="18" charset="0"/>
            </a:endParaRPr>
          </a:p>
          <a:p>
            <a:pPr eaLnBrk="1" hangingPunct="1"/>
            <a:endParaRPr lang="en-US" dirty="0" smtClean="0">
              <a:latin typeface="Times New Roman" pitchFamily="18" charset="0"/>
            </a:endParaRPr>
          </a:p>
        </p:txBody>
      </p:sp>
      <p:sp>
        <p:nvSpPr>
          <p:cNvPr id="2" name="Footer Placeholder 1"/>
          <p:cNvSpPr>
            <a:spLocks noGrp="1"/>
          </p:cNvSpPr>
          <p:nvPr>
            <p:ph type="ftr" idx="10"/>
          </p:nvPr>
        </p:nvSpPr>
        <p:spPr>
          <a:xfrm>
            <a:off x="0" y="9132888"/>
            <a:ext cx="2971799" cy="457200"/>
          </a:xfrm>
        </p:spPr>
        <p:txBody>
          <a:bodyPr/>
          <a:lstStyle/>
          <a:p>
            <a:r>
              <a:rPr lang="en-US" dirty="0" smtClean="0"/>
              <a:t>www.assertion-evidence.com</a:t>
            </a:r>
            <a:endParaRPr lang="en-US" dirty="0"/>
          </a:p>
        </p:txBody>
      </p:sp>
    </p:spTree>
    <p:extLst>
      <p:ext uri="{BB962C8B-B14F-4D97-AF65-F5344CB8AC3E}">
        <p14:creationId xmlns:p14="http://schemas.microsoft.com/office/powerpoint/2010/main" val="737066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37CE40EA-3E7D-4DA4-883C-A9734E423A72}" type="slidenum">
              <a:rPr lang="en-US" sz="1200" b="0">
                <a:solidFill>
                  <a:srgbClr val="000000"/>
                </a:solidFill>
                <a:latin typeface="+mn-lt"/>
              </a:rPr>
              <a:pPr algn="r" eaLnBrk="1" hangingPunct="1"/>
              <a:t>20</a:t>
            </a:fld>
            <a:endParaRPr lang="en-US" sz="1200" b="0" dirty="0">
              <a:solidFill>
                <a:srgbClr val="000000"/>
              </a:solidFill>
              <a:latin typeface="+mn-lt"/>
            </a:endParaRPr>
          </a:p>
        </p:txBody>
      </p:sp>
      <p:sp>
        <p:nvSpPr>
          <p:cNvPr id="336899" name="Rectangle 2"/>
          <p:cNvSpPr>
            <a:spLocks noGrp="1" noRot="1" noChangeAspect="1" noChangeArrowheads="1" noTextEdit="1"/>
          </p:cNvSpPr>
          <p:nvPr>
            <p:ph type="sldImg"/>
          </p:nvPr>
        </p:nvSpPr>
        <p:spPr>
          <a:xfrm>
            <a:off x="1276350" y="735013"/>
            <a:ext cx="4764088" cy="3571875"/>
          </a:xfrm>
          <a:ln/>
        </p:spPr>
      </p:sp>
      <p:sp>
        <p:nvSpPr>
          <p:cNvPr id="33690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93" tIns="46811" rIns="95293" bIns="46811"/>
          <a:lstStyle/>
          <a:p>
            <a:pPr defTabSz="915988" eaLnBrk="1" hangingPunct="1">
              <a:spcBef>
                <a:spcPct val="0"/>
              </a:spcBef>
            </a:pPr>
            <a:r>
              <a:rPr lang="en-US" dirty="0" smtClean="0">
                <a:latin typeface="Times New Roman" panose="02020603050405020304" pitchFamily="18" charset="0"/>
                <a:cs typeface="Times New Roman" panose="02020603050405020304" pitchFamily="18" charset="0"/>
              </a:rPr>
              <a:t>In addition to being antiquated, PowerPoint’s master slide default is not based on research. As mentioned, there is no research basis for having a bulleted list on a slide in terms of that list helping the audience understand the information (and in particular make connections among the details). Moreover that default leads to many words, which the psychologist John </a:t>
            </a:r>
            <a:r>
              <a:rPr lang="en-US" dirty="0" err="1" smtClean="0">
                <a:latin typeface="Times New Roman" panose="02020603050405020304" pitchFamily="18" charset="0"/>
                <a:cs typeface="Times New Roman" panose="02020603050405020304" pitchFamily="18" charset="0"/>
              </a:rPr>
              <a:t>Sweller</a:t>
            </a:r>
            <a:r>
              <a:rPr lang="en-US" dirty="0" smtClean="0">
                <a:latin typeface="Times New Roman" panose="02020603050405020304" pitchFamily="18" charset="0"/>
                <a:cs typeface="Times New Roman" panose="02020603050405020304" pitchFamily="18" charset="0"/>
              </a:rPr>
              <a:t> can often lead of overloading of the verbal channel of the brain. While the image function is a good step, it is not emphasized nearly enough. </a:t>
            </a:r>
          </a:p>
          <a:p>
            <a:pPr defTabSz="915988" eaLnBrk="1" hangingPunct="1">
              <a:spcBef>
                <a:spcPct val="0"/>
              </a:spcBef>
              <a:tabLst>
                <a:tab pos="457200" algn="l"/>
              </a:tabLst>
            </a:pPr>
            <a:r>
              <a:rPr lang="en-US" dirty="0"/>
              <a:t>	</a:t>
            </a:r>
            <a:r>
              <a:rPr lang="en-US" dirty="0" smtClean="0">
                <a:latin typeface="Times New Roman" panose="02020603050405020304" pitchFamily="18" charset="0"/>
                <a:cs typeface="Times New Roman" panose="02020603050405020304" pitchFamily="18" charset="0"/>
              </a:rPr>
              <a:t>Moreover</a:t>
            </a:r>
            <a:r>
              <a:rPr lang="en-US" dirty="0" smtClean="0">
                <a:latin typeface="Times New Roman" panose="02020603050405020304" pitchFamily="18" charset="0"/>
                <a:cs typeface="Times New Roman" panose="02020603050405020304" pitchFamily="18" charset="0"/>
              </a:rPr>
              <a:t>, what are the chance that the speaker will choose a strong photo, drawing, diagram, or graph when the speaker begins the slide with a topic phrase headline, as the headline defaults leads people to do 85% of the time. Interestingly, even though you might think that a phrase would lead to fewer words on a slide and therefore less chance for cognitive overload which </a:t>
            </a:r>
            <a:r>
              <a:rPr lang="en-US" dirty="0" err="1" smtClean="0">
                <a:latin typeface="Times New Roman" panose="02020603050405020304" pitchFamily="18" charset="0"/>
                <a:cs typeface="Times New Roman" panose="02020603050405020304" pitchFamily="18" charset="0"/>
              </a:rPr>
              <a:t>Sweller</a:t>
            </a:r>
            <a:r>
              <a:rPr lang="en-US" dirty="0" smtClean="0">
                <a:latin typeface="Times New Roman" panose="02020603050405020304" pitchFamily="18" charset="0"/>
                <a:cs typeface="Times New Roman" panose="02020603050405020304" pitchFamily="18" charset="0"/>
              </a:rPr>
              <a:t> warns us about, our research has found that a sentence headline actually serves as a better filter against noise and leads not only to fewer words per slide, but almost half the number of words projected per minute. </a:t>
            </a:r>
          </a:p>
          <a:p>
            <a:pPr defTabSz="915988" eaLnBrk="1" hangingPunct="1">
              <a:spcBef>
                <a:spcPct val="0"/>
              </a:spcBef>
            </a:pPr>
            <a:endParaRPr lang="en-US" dirty="0" smtClean="0">
              <a:latin typeface="Times New Roman" panose="02020603050405020304" pitchFamily="18" charset="0"/>
              <a:cs typeface="Times New Roman" panose="02020603050405020304" pitchFamily="18" charset="0"/>
            </a:endParaRPr>
          </a:p>
          <a:p>
            <a:pPr defTabSz="915988" eaLnBrk="1" hangingPunct="1">
              <a:spcBef>
                <a:spcPct val="0"/>
              </a:spcBef>
            </a:pPr>
            <a:endParaRPr lang="en-US" dirty="0">
              <a:latin typeface="Times New Roman" panose="02020603050405020304" pitchFamily="18" charset="0"/>
              <a:cs typeface="Times New Roman" panose="02020603050405020304" pitchFamily="18" charset="0"/>
            </a:endParaRPr>
          </a:p>
          <a:p>
            <a:r>
              <a:rPr lang="en-US" sz="1100" b="1" dirty="0"/>
              <a:t>Reference:</a:t>
            </a:r>
          </a:p>
          <a:p>
            <a:pPr marL="457200" indent="-457200"/>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 2013), </a:t>
            </a:r>
            <a:r>
              <a:rPr lang="en-US" sz="1100" dirty="0" smtClean="0"/>
              <a:t>pp. 108-113.</a:t>
            </a:r>
            <a:endParaRPr lang="en-US" sz="1100" dirty="0"/>
          </a:p>
          <a:p>
            <a:pPr defTabSz="915988" eaLnBrk="1" hangingPunct="1">
              <a:spcBef>
                <a:spcPct val="0"/>
              </a:spcBef>
            </a:pPr>
            <a:endParaRPr lang="en-US" dirty="0" smtClean="0">
              <a:latin typeface="Times New Roman" panose="02020603050405020304" pitchFamily="18" charset="0"/>
              <a:cs typeface="Times New Roman" panose="02020603050405020304" pitchFamily="18" charset="0"/>
            </a:endParaRPr>
          </a:p>
          <a:p>
            <a:pPr defTabSz="915988" eaLnBrk="1" hangingPunct="1">
              <a:spcBef>
                <a:spcPct val="0"/>
              </a:spcBef>
            </a:pPr>
            <a:endParaRPr lang="en-US" dirty="0" smtClean="0"/>
          </a:p>
          <a:p>
            <a:pPr defTabSz="915988" eaLnBrk="1" hangingPunct="1">
              <a:spcBef>
                <a:spcPct val="0"/>
              </a:spcBef>
            </a:pPr>
            <a:endParaRPr lang="en-US" dirty="0" smtClean="0"/>
          </a:p>
        </p:txBody>
      </p:sp>
      <p:sp>
        <p:nvSpPr>
          <p:cNvPr id="2" name="Footer Placeholder 1"/>
          <p:cNvSpPr>
            <a:spLocks noGrp="1"/>
          </p:cNvSpPr>
          <p:nvPr>
            <p:ph type="ftr" idx="10"/>
          </p:nvPr>
        </p:nvSpPr>
        <p:spPr>
          <a:xfrm>
            <a:off x="0" y="9142413"/>
            <a:ext cx="2971799" cy="457200"/>
          </a:xfrm>
        </p:spPr>
        <p:txBody>
          <a:bodyPr/>
          <a:lstStyle/>
          <a:p>
            <a:r>
              <a:rPr lang="en-US" smtClean="0">
                <a:latin typeface="+mn-lt"/>
              </a:rPr>
              <a:t>www.assertion-evidence.com</a:t>
            </a:r>
            <a:endParaRPr lang="en-US" dirty="0">
              <a:latin typeface="+mn-lt"/>
            </a:endParaRPr>
          </a:p>
        </p:txBody>
      </p:sp>
    </p:spTree>
    <p:extLst>
      <p:ext uri="{BB962C8B-B14F-4D97-AF65-F5344CB8AC3E}">
        <p14:creationId xmlns:p14="http://schemas.microsoft.com/office/powerpoint/2010/main" val="318483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D75F8E43-061C-41D3-8E19-E19F3103ED4F}" type="slidenum">
              <a:rPr lang="en-US" sz="1200" b="0">
                <a:solidFill>
                  <a:srgbClr val="000000"/>
                </a:solidFill>
                <a:latin typeface="+mn-lt"/>
              </a:rPr>
              <a:pPr algn="r" eaLnBrk="1" hangingPunct="1"/>
              <a:t>21</a:t>
            </a:fld>
            <a:endParaRPr lang="en-US" sz="1200" b="0">
              <a:solidFill>
                <a:srgbClr val="000000"/>
              </a:solidFill>
              <a:latin typeface="+mn-lt"/>
            </a:endParaRPr>
          </a:p>
        </p:txBody>
      </p:sp>
      <p:sp>
        <p:nvSpPr>
          <p:cNvPr id="337923" name="Rectangle 2"/>
          <p:cNvSpPr>
            <a:spLocks noGrp="1" noRot="1" noChangeAspect="1" noChangeArrowheads="1" noTextEdit="1"/>
          </p:cNvSpPr>
          <p:nvPr>
            <p:ph type="sldImg"/>
          </p:nvPr>
        </p:nvSpPr>
        <p:spPr>
          <a:xfrm>
            <a:off x="1276350" y="735013"/>
            <a:ext cx="4764088" cy="3571875"/>
          </a:xfrm>
          <a:ln/>
        </p:spPr>
      </p:sp>
      <p:sp>
        <p:nvSpPr>
          <p:cNvPr id="33792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93" tIns="46811" rIns="95293" bIns="46811"/>
          <a:lstStyle/>
          <a:p>
            <a:pPr defTabSz="915988" eaLnBrk="1" hangingPunct="1">
              <a:spcBef>
                <a:spcPct val="0"/>
              </a:spcBef>
            </a:pPr>
            <a:r>
              <a:rPr lang="en-US" dirty="0" smtClean="0"/>
              <a:t>The fact of the matter is that we can do better</a:t>
            </a:r>
            <a:r>
              <a:rPr lang="en-US" dirty="0" smtClean="0"/>
              <a:t>. </a:t>
            </a:r>
            <a:endParaRPr lang="en-US" dirty="0" smtClean="0"/>
          </a:p>
          <a:p>
            <a:pPr defTabSz="915988" eaLnBrk="1" hangingPunct="1">
              <a:spcBef>
                <a:spcPct val="0"/>
              </a:spcBef>
            </a:pPr>
            <a:endParaRPr lang="en-US" dirty="0" smtClean="0"/>
          </a:p>
          <a:p>
            <a:pPr defTabSz="915988" eaLnBrk="1" hangingPunct="1">
              <a:spcBef>
                <a:spcPct val="0"/>
              </a:spcBef>
            </a:pPr>
            <a:endParaRPr lang="en-US" dirty="0" smtClean="0"/>
          </a:p>
        </p:txBody>
      </p:sp>
      <p:sp>
        <p:nvSpPr>
          <p:cNvPr id="2" name="Footer Placeholder 1"/>
          <p:cNvSpPr>
            <a:spLocks noGrp="1"/>
          </p:cNvSpPr>
          <p:nvPr>
            <p:ph type="ftr" idx="10"/>
          </p:nvPr>
        </p:nvSpPr>
        <p:spPr>
          <a:xfrm>
            <a:off x="0" y="9142413"/>
            <a:ext cx="2971799" cy="457200"/>
          </a:xfrm>
        </p:spPr>
        <p:txBody>
          <a:bodyPr/>
          <a:lstStyle/>
          <a:p>
            <a:r>
              <a:rPr lang="en-US" smtClean="0">
                <a:latin typeface="+mn-lt"/>
              </a:rPr>
              <a:t>www.assertion-evidence.com</a:t>
            </a:r>
            <a:endParaRPr lang="en-US" dirty="0">
              <a:latin typeface="+mn-lt"/>
            </a:endParaRPr>
          </a:p>
        </p:txBody>
      </p:sp>
    </p:spTree>
    <p:extLst>
      <p:ext uri="{BB962C8B-B14F-4D97-AF65-F5344CB8AC3E}">
        <p14:creationId xmlns:p14="http://schemas.microsoft.com/office/powerpoint/2010/main" val="2186213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a:spcBef>
                <a:spcPct val="0"/>
              </a:spcBef>
              <a:defRPr/>
            </a:pPr>
            <a:fld id="{8FA9795A-8147-44C6-8476-C5CE12AC0DC9}" type="slidenum">
              <a:rPr lang="en-US" altLang="en-US" smtClean="0">
                <a:solidFill>
                  <a:srgbClr val="000000"/>
                </a:solidFill>
                <a:latin typeface="+mn-lt"/>
                <a:cs typeface="Arial" panose="020B0604020202020204" pitchFamily="34" charset="0"/>
              </a:rPr>
              <a:pPr algn="r">
                <a:spcBef>
                  <a:spcPct val="0"/>
                </a:spcBef>
                <a:defRPr/>
              </a:pPr>
              <a:t>22</a:t>
            </a:fld>
            <a:endParaRPr lang="en-US" altLang="en-US" dirty="0" smtClean="0">
              <a:solidFill>
                <a:srgbClr val="000000"/>
              </a:solidFill>
              <a:latin typeface="+mn-lt"/>
              <a:cs typeface="Arial" panose="020B0604020202020204" pitchFamily="34" charset="0"/>
            </a:endParaRPr>
          </a:p>
        </p:txBody>
      </p:sp>
      <p:sp>
        <p:nvSpPr>
          <p:cNvPr id="221187" name="Slide Image Placeholder 1"/>
          <p:cNvSpPr>
            <a:spLocks noGrp="1" noRot="1" noChangeAspect="1" noTextEdit="1"/>
          </p:cNvSpPr>
          <p:nvPr>
            <p:ph type="sldImg"/>
          </p:nvPr>
        </p:nvSpPr>
        <p:spPr>
          <a:xfrm>
            <a:off x="1276350" y="733425"/>
            <a:ext cx="4764088" cy="3573463"/>
          </a:xfrm>
          <a:ln/>
        </p:spPr>
      </p:sp>
      <p:sp>
        <p:nvSpPr>
          <p:cNvPr id="221188" name="Notes Placeholder 2"/>
          <p:cNvSpPr>
            <a:spLocks noGrp="1"/>
          </p:cNvSpPr>
          <p:nvPr>
            <p:ph type="body" idx="1"/>
          </p:nvPr>
        </p:nvSpPr>
        <p:spPr>
          <a:xfrm>
            <a:off x="676275" y="4438650"/>
            <a:ext cx="5486399"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endParaRPr lang="en-US" altLang="en-US" dirty="0" smtClean="0">
              <a:latin typeface="Times New Roman" panose="02020603050405020304" pitchFamily="18" charset="0"/>
            </a:endParaRPr>
          </a:p>
          <a:p>
            <a:pPr eaLnBrk="1" hangingPunct="1"/>
            <a:r>
              <a:rPr lang="en-US" altLang="en-US" dirty="0" smtClean="0">
                <a:latin typeface="Times New Roman" panose="02020603050405020304" pitchFamily="18" charset="0"/>
              </a:rPr>
              <a:t>This </a:t>
            </a:r>
            <a:r>
              <a:rPr lang="en-US" altLang="en-US" dirty="0" smtClean="0">
                <a:latin typeface="Times New Roman" panose="02020603050405020304" pitchFamily="18" charset="0"/>
              </a:rPr>
              <a:t>blank slide marks the beginning of back-up slides for you to use during the question period.</a:t>
            </a:r>
          </a:p>
        </p:txBody>
      </p:sp>
      <p:sp>
        <p:nvSpPr>
          <p:cNvPr id="2" name="Footer Placeholder 1"/>
          <p:cNvSpPr>
            <a:spLocks noGrp="1"/>
          </p:cNvSpPr>
          <p:nvPr>
            <p:ph type="ftr" idx="10"/>
          </p:nvPr>
        </p:nvSpPr>
        <p:spPr>
          <a:xfrm>
            <a:off x="0" y="9142413"/>
            <a:ext cx="2971799" cy="457200"/>
          </a:xfrm>
        </p:spPr>
        <p:txBody>
          <a:bodyPr/>
          <a:lstStyle/>
          <a:p>
            <a:r>
              <a:rPr lang="en-US" smtClean="0">
                <a:latin typeface="+mn-lt"/>
              </a:rPr>
              <a:t>www.assertion-evidence.com</a:t>
            </a:r>
            <a:endParaRPr lang="en-US" dirty="0">
              <a:latin typeface="+mn-lt"/>
            </a:endParaRPr>
          </a:p>
        </p:txBody>
      </p:sp>
    </p:spTree>
    <p:extLst>
      <p:ext uri="{BB962C8B-B14F-4D97-AF65-F5344CB8AC3E}">
        <p14:creationId xmlns:p14="http://schemas.microsoft.com/office/powerpoint/2010/main" val="450614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4" tIns="48322" rIns="96644" bIns="48322"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E19FCA2C-2C67-4BD8-8150-92A63CD80090}" type="slidenum">
              <a:rPr lang="en-US" sz="1200" b="0" kern="1200">
                <a:solidFill>
                  <a:srgbClr val="000000"/>
                </a:solidFill>
                <a:ea typeface="+mn-ea"/>
                <a:cs typeface="+mn-cs"/>
              </a:rPr>
              <a:pPr algn="r" eaLnBrk="1" hangingPunct="1"/>
              <a:t>23</a:t>
            </a:fld>
            <a:endParaRPr lang="en-US" sz="1200" b="0" kern="1200" dirty="0">
              <a:solidFill>
                <a:srgbClr val="000000"/>
              </a:solidFill>
              <a:ea typeface="+mn-ea"/>
              <a:cs typeface="+mn-cs"/>
            </a:endParaRPr>
          </a:p>
        </p:txBody>
      </p:sp>
      <p:sp>
        <p:nvSpPr>
          <p:cNvPr id="314371" name="Rectangle 2"/>
          <p:cNvSpPr>
            <a:spLocks noGrp="1" noRot="1" noChangeAspect="1" noChangeArrowheads="1" noTextEdit="1"/>
          </p:cNvSpPr>
          <p:nvPr>
            <p:ph type="sldImg"/>
          </p:nvPr>
        </p:nvSpPr>
        <p:spPr>
          <a:xfrm>
            <a:off x="1257300" y="720725"/>
            <a:ext cx="4802188" cy="3600450"/>
          </a:xfrm>
          <a:ln/>
        </p:spPr>
      </p:sp>
      <p:sp>
        <p:nvSpPr>
          <p:cNvPr id="314372" name="Rectangle 3"/>
          <p:cNvSpPr>
            <a:spLocks noGrp="1" noChangeArrowheads="1"/>
          </p:cNvSpPr>
          <p:nvPr>
            <p:ph type="body" idx="1"/>
          </p:nvPr>
        </p:nvSpPr>
        <p:spPr>
          <a:noFill/>
          <a:ln>
            <a:noFill/>
          </a:ln>
        </p:spPr>
        <p:txBody>
          <a:bodyPr lIns="91416" tIns="45708" rIns="91416" bIns="45708"/>
          <a:lstStyle/>
          <a:p>
            <a:pPr eaLnBrk="1" hangingPunct="1"/>
            <a:endParaRPr lang="en-US" sz="1100" b="1" dirty="0" smtClean="0"/>
          </a:p>
          <a:p>
            <a:pPr eaLnBrk="1" hangingPunct="1"/>
            <a:endParaRPr lang="en-US" sz="1100" b="1" dirty="0"/>
          </a:p>
          <a:p>
            <a:pPr eaLnBrk="1" hangingPunct="1"/>
            <a:r>
              <a:rPr lang="en-US" sz="1100" b="1" dirty="0" smtClean="0">
                <a:latin typeface="+mn-lt"/>
              </a:rPr>
              <a:t>References:</a:t>
            </a:r>
            <a:endParaRPr lang="en-US" sz="1100" b="1" dirty="0" smtClean="0">
              <a:latin typeface="+mn-lt"/>
            </a:endParaRPr>
          </a:p>
          <a:p>
            <a:pPr marL="228600" indent="-228600" defTabSz="916189">
              <a:spcBef>
                <a:spcPct val="0"/>
              </a:spcBef>
              <a:buFont typeface="+mj-lt"/>
              <a:buAutoNum type="arabicPeriod"/>
              <a:defRPr/>
            </a:pPr>
            <a:r>
              <a:rPr lang="en-US" sz="1100" dirty="0" smtClean="0">
                <a:latin typeface="Times New Roman" panose="02020603050405020304" pitchFamily="18" charset="0"/>
                <a:cs typeface="Times New Roman" panose="02020603050405020304" pitchFamily="18" charset="0"/>
              </a:rPr>
              <a:t>Michael </a:t>
            </a:r>
            <a:r>
              <a:rPr lang="en-US" sz="1100" dirty="0">
                <a:latin typeface="Times New Roman" panose="02020603050405020304" pitchFamily="18" charset="0"/>
                <a:cs typeface="Times New Roman" panose="02020603050405020304" pitchFamily="18" charset="0"/>
              </a:rPr>
              <a:t>Alley, </a:t>
            </a:r>
            <a:r>
              <a:rPr lang="en-US" sz="1100" i="1" dirty="0">
                <a:latin typeface="Times New Roman" panose="02020603050405020304" pitchFamily="18" charset="0"/>
                <a:cs typeface="Times New Roman" panose="02020603050405020304" pitchFamily="18" charset="0"/>
              </a:rPr>
              <a:t>The Craft of Scientific Presentations</a:t>
            </a:r>
            <a:r>
              <a:rPr lang="en-US" sz="1100" dirty="0">
                <a:latin typeface="Times New Roman" panose="02020603050405020304" pitchFamily="18" charset="0"/>
                <a:cs typeface="Times New Roman" panose="02020603050405020304" pitchFamily="18" charset="0"/>
              </a:rPr>
              <a:t>, 2</a:t>
            </a:r>
            <a:r>
              <a:rPr lang="en-US" sz="1100" baseline="30000" dirty="0">
                <a:latin typeface="Times New Roman" panose="02020603050405020304" pitchFamily="18" charset="0"/>
                <a:cs typeface="Times New Roman" panose="02020603050405020304" pitchFamily="18" charset="0"/>
              </a:rPr>
              <a:t>nd</a:t>
            </a:r>
            <a:r>
              <a:rPr lang="en-US" sz="1100" dirty="0">
                <a:latin typeface="Times New Roman" panose="02020603050405020304" pitchFamily="18" charset="0"/>
                <a:cs typeface="Times New Roman" panose="02020603050405020304" pitchFamily="18" charset="0"/>
              </a:rPr>
              <a:t> ed. (New York: Springer-</a:t>
            </a:r>
            <a:r>
              <a:rPr lang="en-US" sz="1100" dirty="0" err="1">
                <a:latin typeface="Times New Roman" panose="02020603050405020304" pitchFamily="18" charset="0"/>
                <a:cs typeface="Times New Roman" panose="02020603050405020304" pitchFamily="18" charset="0"/>
              </a:rPr>
              <a:t>Verlag</a:t>
            </a:r>
            <a:r>
              <a:rPr lang="en-US" sz="1100" dirty="0">
                <a:latin typeface="Times New Roman" panose="02020603050405020304" pitchFamily="18" charset="0"/>
                <a:cs typeface="Times New Roman" panose="02020603050405020304" pitchFamily="18" charset="0"/>
              </a:rPr>
              <a:t>, 2013), pp. 140-142.</a:t>
            </a:r>
          </a:p>
          <a:p>
            <a:pPr marL="228600" indent="-228600" eaLnBrk="1" hangingPunct="1">
              <a:buFont typeface="+mj-lt"/>
              <a:buAutoNum type="arabicPeriod"/>
            </a:pPr>
            <a:r>
              <a:rPr lang="en-US" sz="1100" dirty="0" err="1" smtClean="0">
                <a:latin typeface="Times New Roman" panose="02020603050405020304" pitchFamily="18" charset="0"/>
                <a:cs typeface="Times New Roman" panose="02020603050405020304" pitchFamily="18" charset="0"/>
              </a:rPr>
              <a:t>Aspmo</a:t>
            </a:r>
            <a:r>
              <a:rPr lang="en-US" sz="1100" dirty="0" smtClean="0">
                <a:latin typeface="Times New Roman" panose="02020603050405020304" pitchFamily="18" charset="0"/>
                <a:cs typeface="Times New Roman" panose="02020603050405020304" pitchFamily="18" charset="0"/>
              </a:rPr>
              <a:t>, Katrine, </a:t>
            </a:r>
            <a:r>
              <a:rPr lang="en-US" sz="1100" dirty="0" err="1" smtClean="0">
                <a:latin typeface="Times New Roman" panose="02020603050405020304" pitchFamily="18" charset="0"/>
                <a:cs typeface="Times New Roman" panose="02020603050405020304" pitchFamily="18" charset="0"/>
              </a:rPr>
              <a:t>Torunn</a:t>
            </a:r>
            <a:r>
              <a:rPr lang="en-US" sz="1100" dirty="0" smtClean="0">
                <a:latin typeface="Times New Roman" panose="02020603050405020304" pitchFamily="18" charset="0"/>
                <a:cs typeface="Times New Roman" panose="02020603050405020304" pitchFamily="18" charset="0"/>
              </a:rPr>
              <a:t> Berg, and Grete </a:t>
            </a:r>
            <a:r>
              <a:rPr lang="en-US" sz="1100" dirty="0" err="1" smtClean="0">
                <a:latin typeface="Times New Roman" panose="02020603050405020304" pitchFamily="18" charset="0"/>
                <a:cs typeface="Times New Roman" panose="02020603050405020304" pitchFamily="18" charset="0"/>
              </a:rPr>
              <a:t>Wibetoe</a:t>
            </a:r>
            <a:r>
              <a:rPr lang="en-US" sz="1100" dirty="0" smtClean="0">
                <a:latin typeface="Times New Roman" panose="02020603050405020304" pitchFamily="18" charset="0"/>
                <a:cs typeface="Times New Roman" panose="02020603050405020304" pitchFamily="18" charset="0"/>
              </a:rPr>
              <a:t>, "Atmospheric Mercury Depletion Events (AMDEs) in Polar Regions During Arctic Spring," presentation (Oslo, Norway: University of Oslo, 16 June 2004).</a:t>
            </a:r>
          </a:p>
          <a:p>
            <a:pPr eaLnBrk="1" hangingPunct="1"/>
            <a:endParaRPr lang="en-GB" sz="1100" dirty="0" smtClean="0"/>
          </a:p>
        </p:txBody>
      </p:sp>
      <p:sp>
        <p:nvSpPr>
          <p:cNvPr id="2" name="Footer Placeholder 1"/>
          <p:cNvSpPr>
            <a:spLocks noGrp="1"/>
          </p:cNvSpPr>
          <p:nvPr>
            <p:ph type="ftr" idx="10"/>
          </p:nvPr>
        </p:nvSpPr>
        <p:spPr>
          <a:xfrm>
            <a:off x="0" y="9142413"/>
            <a:ext cx="2971799" cy="457200"/>
          </a:xfrm>
        </p:spPr>
        <p:txBody>
          <a:bodyPr/>
          <a:lstStyle/>
          <a:p>
            <a:r>
              <a:rPr lang="en-US" smtClean="0"/>
              <a:t>www.assertion-evidence.com</a:t>
            </a:r>
            <a:endParaRPr lang="en-US" dirty="0"/>
          </a:p>
        </p:txBody>
      </p:sp>
    </p:spTree>
    <p:extLst>
      <p:ext uri="{BB962C8B-B14F-4D97-AF65-F5344CB8AC3E}">
        <p14:creationId xmlns:p14="http://schemas.microsoft.com/office/powerpoint/2010/main" val="4053324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6189">
              <a:spcBef>
                <a:spcPct val="0"/>
              </a:spcBef>
              <a:defRPr/>
            </a:pPr>
            <a:r>
              <a:rPr lang="en-US" sz="1100" b="1" dirty="0">
                <a:latin typeface="+mn-lt"/>
              </a:rPr>
              <a:t>Reference:</a:t>
            </a:r>
          </a:p>
          <a:p>
            <a:pPr marL="457200" indent="-457200" defTabSz="916189">
              <a:spcBef>
                <a:spcPct val="0"/>
              </a:spcBef>
              <a:defRPr/>
            </a:pPr>
            <a:r>
              <a:rPr lang="en-US" sz="1100" dirty="0">
                <a:latin typeface="Times New Roman" panose="02020603050405020304" pitchFamily="18" charset="0"/>
                <a:cs typeface="Times New Roman" panose="02020603050405020304" pitchFamily="18" charset="0"/>
              </a:rPr>
              <a:t>Michael Alley, </a:t>
            </a:r>
            <a:r>
              <a:rPr lang="en-US" sz="1100" i="1" dirty="0">
                <a:latin typeface="Times New Roman" panose="02020603050405020304" pitchFamily="18" charset="0"/>
                <a:cs typeface="Times New Roman" panose="02020603050405020304" pitchFamily="18" charset="0"/>
              </a:rPr>
              <a:t>The Craft of Scientific Presentations</a:t>
            </a:r>
            <a:r>
              <a:rPr lang="en-US" sz="1100" dirty="0">
                <a:latin typeface="Times New Roman" panose="02020603050405020304" pitchFamily="18" charset="0"/>
                <a:cs typeface="Times New Roman" panose="02020603050405020304" pitchFamily="18" charset="0"/>
              </a:rPr>
              <a:t>, 2</a:t>
            </a:r>
            <a:r>
              <a:rPr lang="en-US" sz="1100" baseline="30000" dirty="0">
                <a:latin typeface="Times New Roman" panose="02020603050405020304" pitchFamily="18" charset="0"/>
                <a:cs typeface="Times New Roman" panose="02020603050405020304" pitchFamily="18" charset="0"/>
              </a:rPr>
              <a:t>nd</a:t>
            </a:r>
            <a:r>
              <a:rPr lang="en-US" sz="1100" dirty="0">
                <a:latin typeface="Times New Roman" panose="02020603050405020304" pitchFamily="18" charset="0"/>
                <a:cs typeface="Times New Roman" panose="02020603050405020304" pitchFamily="18" charset="0"/>
              </a:rPr>
              <a:t> ed. (New York: Springer-</a:t>
            </a:r>
            <a:r>
              <a:rPr lang="en-US" sz="1100" dirty="0" err="1">
                <a:latin typeface="Times New Roman" panose="02020603050405020304" pitchFamily="18" charset="0"/>
                <a:cs typeface="Times New Roman" panose="02020603050405020304" pitchFamily="18" charset="0"/>
              </a:rPr>
              <a:t>Verlag</a:t>
            </a:r>
            <a:r>
              <a:rPr lang="en-US" sz="1100" dirty="0">
                <a:latin typeface="Times New Roman" panose="02020603050405020304" pitchFamily="18" charset="0"/>
                <a:cs typeface="Times New Roman" panose="02020603050405020304" pitchFamily="18" charset="0"/>
              </a:rPr>
              <a:t>, 2013), pp. </a:t>
            </a:r>
            <a:r>
              <a:rPr lang="en-US" sz="1100" dirty="0" smtClean="0">
                <a:latin typeface="Times New Roman" panose="02020603050405020304" pitchFamily="18" charset="0"/>
                <a:cs typeface="Times New Roman" panose="02020603050405020304" pitchFamily="18" charset="0"/>
              </a:rPr>
              <a:t>83-85.</a:t>
            </a:r>
            <a:endParaRPr lang="en-US" sz="11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a:xfrm>
            <a:off x="4343401" y="9144000"/>
            <a:ext cx="2971799" cy="457200"/>
          </a:xfrm>
        </p:spPr>
        <p:txBody>
          <a:bodyPr/>
          <a:lstStyle/>
          <a:p>
            <a:pPr>
              <a:defRPr/>
            </a:pPr>
            <a:fld id="{941AE123-8135-4A0D-B72C-6567E1E424A7}" type="slidenum">
              <a:rPr lang="en-US" smtClean="0">
                <a:solidFill>
                  <a:prstClr val="black"/>
                </a:solidFill>
                <a:latin typeface="Calibri"/>
              </a:rPr>
              <a:pPr>
                <a:defRPr/>
              </a:pPr>
              <a:t>24</a:t>
            </a:fld>
            <a:endParaRPr lang="en-US" dirty="0">
              <a:solidFill>
                <a:prstClr val="black"/>
              </a:solidFill>
              <a:latin typeface="Calibri"/>
            </a:endParaRPr>
          </a:p>
        </p:txBody>
      </p:sp>
      <p:sp>
        <p:nvSpPr>
          <p:cNvPr id="5" name="Footer Placeholder 4"/>
          <p:cNvSpPr>
            <a:spLocks noGrp="1"/>
          </p:cNvSpPr>
          <p:nvPr>
            <p:ph type="ftr" idx="11"/>
          </p:nvPr>
        </p:nvSpPr>
        <p:spPr>
          <a:xfrm>
            <a:off x="0" y="9144000"/>
            <a:ext cx="2971799" cy="457200"/>
          </a:xfrm>
        </p:spPr>
        <p:txBody>
          <a:bodyPr/>
          <a:lstStyle/>
          <a:p>
            <a:r>
              <a:rPr lang="en-US" smtClean="0"/>
              <a:t>www.assertion-evidence.com</a:t>
            </a:r>
            <a:endParaRPr lang="en-US" dirty="0"/>
          </a:p>
        </p:txBody>
      </p:sp>
    </p:spTree>
    <p:extLst>
      <p:ext uri="{BB962C8B-B14F-4D97-AF65-F5344CB8AC3E}">
        <p14:creationId xmlns:p14="http://schemas.microsoft.com/office/powerpoint/2010/main" val="1803108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p:cNvSpPr>
            <a:spLocks noGrp="1" noRot="1" noChangeAspect="1" noTextEdit="1"/>
          </p:cNvSpPr>
          <p:nvPr>
            <p:ph type="sldImg"/>
          </p:nvPr>
        </p:nvSpPr>
        <p:spPr>
          <a:ln/>
        </p:spPr>
      </p:sp>
      <p:sp>
        <p:nvSpPr>
          <p:cNvPr id="403459" name="Notes Placeholder 2"/>
          <p:cNvSpPr>
            <a:spLocks noGrp="1"/>
          </p:cNvSpPr>
          <p:nvPr>
            <p:ph type="body" idx="1"/>
          </p:nvPr>
        </p:nvSpPr>
        <p:spPr>
          <a:xfrm>
            <a:off x="780629" y="4788933"/>
            <a:ext cx="6241627" cy="462057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5988">
              <a:spcBef>
                <a:spcPct val="0"/>
              </a:spcBef>
            </a:pPr>
            <a:r>
              <a:rPr lang="en-US" altLang="en-US" dirty="0">
                <a:latin typeface="Times New Roman" panose="02020603050405020304" pitchFamily="18" charset="0"/>
                <a:cs typeface="Times New Roman" panose="02020603050405020304" pitchFamily="18" charset="0"/>
              </a:rPr>
              <a:t>Brittany </a:t>
            </a:r>
            <a:r>
              <a:rPr lang="en-US" altLang="en-US" dirty="0" err="1">
                <a:latin typeface="Times New Roman" panose="02020603050405020304" pitchFamily="18" charset="0"/>
                <a:cs typeface="Times New Roman" panose="02020603050405020304" pitchFamily="18" charset="0"/>
              </a:rPr>
              <a:t>Pavelko</a:t>
            </a:r>
            <a:r>
              <a:rPr lang="en-US" altLang="en-US" dirty="0">
                <a:latin typeface="Times New Roman" panose="02020603050405020304" pitchFamily="18" charset="0"/>
                <a:cs typeface="Times New Roman" panose="02020603050405020304" pitchFamily="18" charset="0"/>
              </a:rPr>
              <a:t>, sophomore in Civil Engineering, Penn State: In 1952 when the bridge was constructed, there was 1.1 million vehicles traveling across the bridge annually. </a:t>
            </a:r>
          </a:p>
          <a:p>
            <a:pPr defTabSz="915988"/>
            <a:endParaRPr lang="en-US" altLang="en-US" dirty="0" smtClean="0">
              <a:latin typeface="Times New Roman" panose="02020603050405020304" pitchFamily="18" charset="0"/>
              <a:cs typeface="Times New Roman" panose="02020603050405020304" pitchFamily="18" charset="0"/>
            </a:endParaRPr>
          </a:p>
          <a:p>
            <a:pPr defTabSz="915988"/>
            <a:endParaRPr lang="en-US" altLang="en-US" dirty="0">
              <a:latin typeface="Times New Roman" panose="02020603050405020304" pitchFamily="18" charset="0"/>
              <a:cs typeface="Times New Roman" panose="02020603050405020304" pitchFamily="18" charset="0"/>
            </a:endParaRPr>
          </a:p>
          <a:p>
            <a:pPr defTabSz="916189">
              <a:spcBef>
                <a:spcPct val="0"/>
              </a:spcBef>
              <a:defRPr/>
            </a:pPr>
            <a:r>
              <a:rPr lang="en-US" sz="1100" b="1" dirty="0">
                <a:latin typeface="Calibri" panose="020F0502020204030204" pitchFamily="34" charset="0"/>
              </a:rPr>
              <a:t>Reference:</a:t>
            </a:r>
          </a:p>
          <a:p>
            <a:pPr marL="457200" indent="-457200" defTabSz="916189">
              <a:spcBef>
                <a:spcPct val="0"/>
              </a:spcBef>
              <a:defRPr/>
            </a:pPr>
            <a:r>
              <a:rPr lang="en-US" sz="1100" dirty="0">
                <a:latin typeface="Times New Roman" panose="02020603050405020304" pitchFamily="18" charset="0"/>
                <a:cs typeface="Times New Roman" panose="02020603050405020304" pitchFamily="18" charset="0"/>
              </a:rPr>
              <a:t>Michael Alley, </a:t>
            </a:r>
            <a:r>
              <a:rPr lang="en-US" sz="1100" i="1" dirty="0">
                <a:latin typeface="Times New Roman" panose="02020603050405020304" pitchFamily="18" charset="0"/>
                <a:cs typeface="Times New Roman" panose="02020603050405020304" pitchFamily="18" charset="0"/>
              </a:rPr>
              <a:t>The Craft of Scientific Presentations</a:t>
            </a:r>
            <a:r>
              <a:rPr lang="en-US" sz="1100" dirty="0">
                <a:latin typeface="Times New Roman" panose="02020603050405020304" pitchFamily="18" charset="0"/>
                <a:cs typeface="Times New Roman" panose="02020603050405020304" pitchFamily="18" charset="0"/>
              </a:rPr>
              <a:t>, 2</a:t>
            </a:r>
            <a:r>
              <a:rPr lang="en-US" sz="1100" baseline="30000" dirty="0">
                <a:latin typeface="Times New Roman" panose="02020603050405020304" pitchFamily="18" charset="0"/>
                <a:cs typeface="Times New Roman" panose="02020603050405020304" pitchFamily="18" charset="0"/>
              </a:rPr>
              <a:t>nd</a:t>
            </a:r>
            <a:r>
              <a:rPr lang="en-US" sz="1100" dirty="0">
                <a:latin typeface="Times New Roman" panose="02020603050405020304" pitchFamily="18" charset="0"/>
                <a:cs typeface="Times New Roman" panose="02020603050405020304" pitchFamily="18" charset="0"/>
              </a:rPr>
              <a:t> ed. (New York: Springer-</a:t>
            </a:r>
            <a:r>
              <a:rPr lang="en-US" sz="1100" dirty="0" err="1">
                <a:latin typeface="Times New Roman" panose="02020603050405020304" pitchFamily="18" charset="0"/>
                <a:cs typeface="Times New Roman" panose="02020603050405020304" pitchFamily="18" charset="0"/>
              </a:rPr>
              <a:t>Verlag</a:t>
            </a:r>
            <a:r>
              <a:rPr lang="en-US" sz="1100" dirty="0">
                <a:latin typeface="Times New Roman" panose="02020603050405020304" pitchFamily="18" charset="0"/>
                <a:cs typeface="Times New Roman" panose="02020603050405020304" pitchFamily="18" charset="0"/>
              </a:rPr>
              <a:t>, 2013), pp. 140-142.</a:t>
            </a:r>
            <a:endParaRPr lang="en-US" sz="1100" dirty="0">
              <a:latin typeface="Times New Roman" panose="02020603050405020304" pitchFamily="18" charset="0"/>
              <a:cs typeface="Times New Roman" panose="02020603050405020304" pitchFamily="18" charset="0"/>
            </a:endParaRPr>
          </a:p>
        </p:txBody>
      </p:sp>
      <p:sp>
        <p:nvSpPr>
          <p:cNvPr id="403460" name="Slide Number Placeholder 3"/>
          <p:cNvSpPr txBox="1">
            <a:spLocks noGrp="1"/>
          </p:cNvSpPr>
          <p:nvPr/>
        </p:nvSpPr>
        <p:spPr bwMode="auto">
          <a:xfrm>
            <a:off x="3920492" y="9097804"/>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fontAlgn="base" hangingPunct="1">
              <a:spcBef>
                <a:spcPct val="0"/>
              </a:spcBef>
              <a:spcAft>
                <a:spcPct val="0"/>
              </a:spcAft>
            </a:pPr>
            <a:fld id="{15562014-BFF9-45C9-8702-297672786B03}" type="slidenum">
              <a:rPr lang="en-US" sz="1200" b="0">
                <a:solidFill>
                  <a:srgbClr val="000000"/>
                </a:solidFill>
              </a:rPr>
              <a:pPr algn="r" eaLnBrk="1" fontAlgn="base" hangingPunct="1">
                <a:spcBef>
                  <a:spcPct val="0"/>
                </a:spcBef>
                <a:spcAft>
                  <a:spcPct val="0"/>
                </a:spcAft>
              </a:pPr>
              <a:t>25</a:t>
            </a:fld>
            <a:endParaRPr lang="en-US" sz="1200" b="0" dirty="0">
              <a:solidFill>
                <a:srgbClr val="000000"/>
              </a:solidFill>
            </a:endParaRPr>
          </a:p>
        </p:txBody>
      </p:sp>
      <p:sp>
        <p:nvSpPr>
          <p:cNvPr id="2" name="Footer Placeholder 1"/>
          <p:cNvSpPr>
            <a:spLocks noGrp="1"/>
          </p:cNvSpPr>
          <p:nvPr>
            <p:ph type="ftr" idx="10"/>
          </p:nvPr>
        </p:nvSpPr>
        <p:spPr>
          <a:xfrm>
            <a:off x="0" y="9144000"/>
            <a:ext cx="2971799" cy="457200"/>
          </a:xfrm>
        </p:spPr>
        <p:txBody>
          <a:bodyPr/>
          <a:lstStyle/>
          <a:p>
            <a:r>
              <a:rPr lang="en-US" smtClean="0"/>
              <a:t>www.assertion-evidence.com</a:t>
            </a:r>
            <a:endParaRPr lang="en-US" dirty="0"/>
          </a:p>
        </p:txBody>
      </p:sp>
    </p:spTree>
    <p:extLst>
      <p:ext uri="{BB962C8B-B14F-4D97-AF65-F5344CB8AC3E}">
        <p14:creationId xmlns:p14="http://schemas.microsoft.com/office/powerpoint/2010/main" val="2584330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Slide Image Placeholder 1"/>
          <p:cNvSpPr>
            <a:spLocks noGrp="1" noRot="1" noChangeAspect="1" noTextEdit="1"/>
          </p:cNvSpPr>
          <p:nvPr>
            <p:ph type="sldImg"/>
          </p:nvPr>
        </p:nvSpPr>
        <p:spPr>
          <a:ln/>
        </p:spPr>
      </p:sp>
      <p:sp>
        <p:nvSpPr>
          <p:cNvPr id="404483" name="Notes Placeholder 2"/>
          <p:cNvSpPr>
            <a:spLocks noGrp="1"/>
          </p:cNvSpPr>
          <p:nvPr>
            <p:ph type="body" idx="1"/>
          </p:nvPr>
        </p:nvSpPr>
        <p:spPr>
          <a:xfrm>
            <a:off x="780629" y="4788933"/>
            <a:ext cx="6241627" cy="46205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5988">
              <a:spcBef>
                <a:spcPct val="0"/>
              </a:spcBef>
            </a:pPr>
            <a:r>
              <a:rPr lang="en-US" altLang="en-US" dirty="0">
                <a:latin typeface="Times New Roman" panose="02020603050405020304" pitchFamily="18" charset="0"/>
                <a:cs typeface="Times New Roman" panose="02020603050405020304" pitchFamily="18" charset="0"/>
              </a:rPr>
              <a:t>Brittany </a:t>
            </a:r>
            <a:r>
              <a:rPr lang="en-US" altLang="en-US" dirty="0" err="1">
                <a:latin typeface="Times New Roman" panose="02020603050405020304" pitchFamily="18" charset="0"/>
                <a:cs typeface="Times New Roman" panose="02020603050405020304" pitchFamily="18" charset="0"/>
              </a:rPr>
              <a:t>Pavelko</a:t>
            </a:r>
            <a:r>
              <a:rPr lang="en-US" altLang="en-US" dirty="0">
                <a:latin typeface="Times New Roman" panose="02020603050405020304" pitchFamily="18" charset="0"/>
                <a:cs typeface="Times New Roman" panose="02020603050405020304" pitchFamily="18" charset="0"/>
              </a:rPr>
              <a:t>, sophomore in Civil Engineering, Penn State: In 1961, 9 years later, there were 1.5 million cars traveling across the bridge per year according to the Maryland Transportation Authority.  This isn’t a large increase.  However, lets jump to 2007.  In 2007 there were</a:t>
            </a:r>
          </a:p>
          <a:p>
            <a:pPr defTabSz="915988"/>
            <a:endParaRPr lang="en-US" altLang="en-US" dirty="0" smtClean="0">
              <a:latin typeface="Times New Roman" panose="02020603050405020304" pitchFamily="18" charset="0"/>
              <a:cs typeface="Times New Roman" panose="02020603050405020304" pitchFamily="18" charset="0"/>
            </a:endParaRPr>
          </a:p>
          <a:p>
            <a:pPr defTabSz="915988"/>
            <a:endParaRPr lang="en-US" altLang="en-US" dirty="0">
              <a:latin typeface="Times New Roman" panose="02020603050405020304" pitchFamily="18" charset="0"/>
              <a:cs typeface="Times New Roman" panose="02020603050405020304" pitchFamily="18" charset="0"/>
            </a:endParaRPr>
          </a:p>
          <a:p>
            <a:pPr defTabSz="916189">
              <a:spcBef>
                <a:spcPct val="0"/>
              </a:spcBef>
              <a:defRPr/>
            </a:pPr>
            <a:r>
              <a:rPr lang="en-US" sz="1100" b="1" dirty="0">
                <a:latin typeface="Calibri" panose="020F0502020204030204" pitchFamily="34" charset="0"/>
              </a:rPr>
              <a:t>Reference:</a:t>
            </a:r>
          </a:p>
          <a:p>
            <a:pPr marL="457200" indent="-457200" defTabSz="916189">
              <a:spcBef>
                <a:spcPct val="0"/>
              </a:spcBef>
              <a:defRPr/>
            </a:pPr>
            <a:r>
              <a:rPr lang="en-US" sz="1100" dirty="0">
                <a:latin typeface="Times New Roman" panose="02020603050405020304" pitchFamily="18" charset="0"/>
                <a:cs typeface="Times New Roman" panose="02020603050405020304" pitchFamily="18" charset="0"/>
              </a:rPr>
              <a:t>Michael Alley, </a:t>
            </a:r>
            <a:r>
              <a:rPr lang="en-US" sz="1100" i="1" dirty="0">
                <a:latin typeface="Times New Roman" panose="02020603050405020304" pitchFamily="18" charset="0"/>
                <a:cs typeface="Times New Roman" panose="02020603050405020304" pitchFamily="18" charset="0"/>
              </a:rPr>
              <a:t>The Craft of Scientific Presentations</a:t>
            </a:r>
            <a:r>
              <a:rPr lang="en-US" sz="1100" dirty="0">
                <a:latin typeface="Times New Roman" panose="02020603050405020304" pitchFamily="18" charset="0"/>
                <a:cs typeface="Times New Roman" panose="02020603050405020304" pitchFamily="18" charset="0"/>
              </a:rPr>
              <a:t>, 2</a:t>
            </a:r>
            <a:r>
              <a:rPr lang="en-US" sz="1100" baseline="30000" dirty="0">
                <a:latin typeface="Times New Roman" panose="02020603050405020304" pitchFamily="18" charset="0"/>
                <a:cs typeface="Times New Roman" panose="02020603050405020304" pitchFamily="18" charset="0"/>
              </a:rPr>
              <a:t>nd</a:t>
            </a:r>
            <a:r>
              <a:rPr lang="en-US" sz="1100" dirty="0">
                <a:latin typeface="Times New Roman" panose="02020603050405020304" pitchFamily="18" charset="0"/>
                <a:cs typeface="Times New Roman" panose="02020603050405020304" pitchFamily="18" charset="0"/>
              </a:rPr>
              <a:t> ed. (New York: Springer-</a:t>
            </a:r>
            <a:r>
              <a:rPr lang="en-US" sz="1100" dirty="0" err="1">
                <a:latin typeface="Times New Roman" panose="02020603050405020304" pitchFamily="18" charset="0"/>
                <a:cs typeface="Times New Roman" panose="02020603050405020304" pitchFamily="18" charset="0"/>
              </a:rPr>
              <a:t>Verlag</a:t>
            </a:r>
            <a:r>
              <a:rPr lang="en-US" sz="1100" dirty="0">
                <a:latin typeface="Times New Roman" panose="02020603050405020304" pitchFamily="18" charset="0"/>
                <a:cs typeface="Times New Roman" panose="02020603050405020304" pitchFamily="18" charset="0"/>
              </a:rPr>
              <a:t>, 2013), pp. 140-142.</a:t>
            </a:r>
            <a:endParaRPr lang="en-US" sz="1100" dirty="0">
              <a:latin typeface="Times New Roman" panose="02020603050405020304" pitchFamily="18" charset="0"/>
              <a:cs typeface="Times New Roman" panose="02020603050405020304" pitchFamily="18" charset="0"/>
            </a:endParaRPr>
          </a:p>
        </p:txBody>
      </p:sp>
      <p:sp>
        <p:nvSpPr>
          <p:cNvPr id="404484" name="Slide Number Placeholder 3"/>
          <p:cNvSpPr txBox="1">
            <a:spLocks noGrp="1"/>
          </p:cNvSpPr>
          <p:nvPr/>
        </p:nvSpPr>
        <p:spPr bwMode="auto">
          <a:xfrm>
            <a:off x="3924300" y="9090424"/>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556A198F-8A72-4DF7-B014-A9F5C889C9D6}" type="slidenum">
              <a:rPr lang="en-US" sz="1200" b="0">
                <a:solidFill>
                  <a:srgbClr val="000000"/>
                </a:solidFill>
              </a:rPr>
              <a:pPr algn="r" eaLnBrk="1" hangingPunct="1"/>
              <a:t>26</a:t>
            </a:fld>
            <a:endParaRPr lang="en-US" sz="1200" b="0" dirty="0">
              <a:solidFill>
                <a:srgbClr val="000000"/>
              </a:solidFill>
            </a:endParaRPr>
          </a:p>
        </p:txBody>
      </p:sp>
      <p:sp>
        <p:nvSpPr>
          <p:cNvPr id="2" name="Footer Placeholder 1"/>
          <p:cNvSpPr>
            <a:spLocks noGrp="1"/>
          </p:cNvSpPr>
          <p:nvPr>
            <p:ph type="ftr" idx="10"/>
          </p:nvPr>
        </p:nvSpPr>
        <p:spPr>
          <a:xfrm>
            <a:off x="0" y="9136620"/>
            <a:ext cx="2971799" cy="457200"/>
          </a:xfrm>
        </p:spPr>
        <p:txBody>
          <a:bodyPr/>
          <a:lstStyle/>
          <a:p>
            <a:r>
              <a:rPr lang="en-US" smtClean="0"/>
              <a:t>www.assertion-evidence.com</a:t>
            </a:r>
            <a:endParaRPr lang="en-US" dirty="0"/>
          </a:p>
        </p:txBody>
      </p:sp>
    </p:spTree>
    <p:extLst>
      <p:ext uri="{BB962C8B-B14F-4D97-AF65-F5344CB8AC3E}">
        <p14:creationId xmlns:p14="http://schemas.microsoft.com/office/powerpoint/2010/main" val="3752861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p:cNvSpPr>
            <a:spLocks noGrp="1" noRot="1" noChangeAspect="1" noTextEdit="1"/>
          </p:cNvSpPr>
          <p:nvPr>
            <p:ph type="sldImg"/>
          </p:nvPr>
        </p:nvSpPr>
        <p:spPr>
          <a:ln/>
        </p:spPr>
      </p:sp>
      <p:sp>
        <p:nvSpPr>
          <p:cNvPr id="405507" name="Notes Placeholder 2"/>
          <p:cNvSpPr>
            <a:spLocks noGrp="1"/>
          </p:cNvSpPr>
          <p:nvPr>
            <p:ph type="body" idx="1"/>
          </p:nvPr>
        </p:nvSpPr>
        <p:spPr>
          <a:xfrm>
            <a:off x="780629" y="4788933"/>
            <a:ext cx="6241627" cy="46205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lstStyle/>
          <a:p>
            <a:pPr defTabSz="915988">
              <a:spcBef>
                <a:spcPct val="0"/>
              </a:spcBef>
            </a:pPr>
            <a:r>
              <a:rPr lang="en-US" altLang="en-US" dirty="0">
                <a:latin typeface="Times New Roman" panose="02020603050405020304" pitchFamily="18" charset="0"/>
                <a:cs typeface="Times New Roman" panose="02020603050405020304" pitchFamily="18" charset="0"/>
              </a:rPr>
              <a:t>Brittany </a:t>
            </a:r>
            <a:r>
              <a:rPr lang="en-US" altLang="en-US" dirty="0" err="1">
                <a:latin typeface="Times New Roman" panose="02020603050405020304" pitchFamily="18" charset="0"/>
                <a:cs typeface="Times New Roman" panose="02020603050405020304" pitchFamily="18" charset="0"/>
              </a:rPr>
              <a:t>Pavelko</a:t>
            </a:r>
            <a:r>
              <a:rPr lang="en-US" altLang="en-US" dirty="0">
                <a:latin typeface="Times New Roman" panose="02020603050405020304" pitchFamily="18" charset="0"/>
                <a:cs typeface="Times New Roman" panose="02020603050405020304" pitchFamily="18" charset="0"/>
              </a:rPr>
              <a:t>, sophomore in Civil Engineering, Penn State: …. 27 million cars crossing the Chesapeake Bay Bridge.</a:t>
            </a:r>
          </a:p>
          <a:p>
            <a:pPr defTabSz="915988"/>
            <a:endParaRPr lang="en-US" altLang="en-US" dirty="0">
              <a:latin typeface="Times New Roman" panose="02020603050405020304" pitchFamily="18" charset="0"/>
              <a:cs typeface="Times New Roman" panose="02020603050405020304" pitchFamily="18" charset="0"/>
            </a:endParaRPr>
          </a:p>
          <a:p>
            <a:pPr defTabSz="915988"/>
            <a:endParaRPr lang="en-US" altLang="en-US" dirty="0">
              <a:latin typeface="Times New Roman" panose="02020603050405020304" pitchFamily="18" charset="0"/>
              <a:cs typeface="Times New Roman" panose="02020603050405020304" pitchFamily="18" charset="0"/>
            </a:endParaRPr>
          </a:p>
          <a:p>
            <a:pPr defTabSz="916189">
              <a:spcBef>
                <a:spcPct val="0"/>
              </a:spcBef>
              <a:defRPr/>
            </a:pPr>
            <a:r>
              <a:rPr lang="en-US" b="1" dirty="0">
                <a:latin typeface="Calibri" panose="020F0502020204030204" pitchFamily="34" charset="0"/>
              </a:rPr>
              <a:t>Reference:</a:t>
            </a:r>
          </a:p>
          <a:p>
            <a:pPr marL="457200" indent="-457200" defTabSz="916189">
              <a:spcBef>
                <a:spcPct val="0"/>
              </a:spcBef>
              <a:defRPr/>
            </a:pPr>
            <a:r>
              <a:rPr lang="en-US" sz="1100" dirty="0">
                <a:latin typeface="Times New Roman" panose="02020603050405020304" pitchFamily="18" charset="0"/>
                <a:cs typeface="Times New Roman" panose="02020603050405020304" pitchFamily="18" charset="0"/>
              </a:rPr>
              <a:t>Michael Alley, </a:t>
            </a:r>
            <a:r>
              <a:rPr lang="en-US" sz="1100" i="1" dirty="0">
                <a:latin typeface="Times New Roman" panose="02020603050405020304" pitchFamily="18" charset="0"/>
                <a:cs typeface="Times New Roman" panose="02020603050405020304" pitchFamily="18" charset="0"/>
              </a:rPr>
              <a:t>The Craft of Scientific Presentations</a:t>
            </a:r>
            <a:r>
              <a:rPr lang="en-US" sz="1100" dirty="0">
                <a:latin typeface="Times New Roman" panose="02020603050405020304" pitchFamily="18" charset="0"/>
                <a:cs typeface="Times New Roman" panose="02020603050405020304" pitchFamily="18" charset="0"/>
              </a:rPr>
              <a:t>, 2</a:t>
            </a:r>
            <a:r>
              <a:rPr lang="en-US" sz="1100" baseline="30000" dirty="0">
                <a:latin typeface="Times New Roman" panose="02020603050405020304" pitchFamily="18" charset="0"/>
                <a:cs typeface="Times New Roman" panose="02020603050405020304" pitchFamily="18" charset="0"/>
              </a:rPr>
              <a:t>nd</a:t>
            </a:r>
            <a:r>
              <a:rPr lang="en-US" sz="1100" dirty="0">
                <a:latin typeface="Times New Roman" panose="02020603050405020304" pitchFamily="18" charset="0"/>
                <a:cs typeface="Times New Roman" panose="02020603050405020304" pitchFamily="18" charset="0"/>
              </a:rPr>
              <a:t> ed. (New York: Springer-</a:t>
            </a:r>
            <a:r>
              <a:rPr lang="en-US" sz="1100" dirty="0" err="1">
                <a:latin typeface="Times New Roman" panose="02020603050405020304" pitchFamily="18" charset="0"/>
                <a:cs typeface="Times New Roman" panose="02020603050405020304" pitchFamily="18" charset="0"/>
              </a:rPr>
              <a:t>Verlag</a:t>
            </a:r>
            <a:r>
              <a:rPr lang="en-US" sz="1100" dirty="0">
                <a:latin typeface="Times New Roman" panose="02020603050405020304" pitchFamily="18" charset="0"/>
                <a:cs typeface="Times New Roman" panose="02020603050405020304" pitchFamily="18" charset="0"/>
              </a:rPr>
              <a:t>, 2013), pp. 140-142.</a:t>
            </a:r>
            <a:endParaRPr lang="en-US" sz="1100" dirty="0">
              <a:latin typeface="Times New Roman" panose="02020603050405020304" pitchFamily="18" charset="0"/>
              <a:cs typeface="Times New Roman" panose="02020603050405020304" pitchFamily="18" charset="0"/>
            </a:endParaRPr>
          </a:p>
        </p:txBody>
      </p:sp>
      <p:sp>
        <p:nvSpPr>
          <p:cNvPr id="405508" name="Slide Number Placeholder 3"/>
          <p:cNvSpPr txBox="1">
            <a:spLocks noGrp="1"/>
          </p:cNvSpPr>
          <p:nvPr/>
        </p:nvSpPr>
        <p:spPr bwMode="auto">
          <a:xfrm>
            <a:off x="3933613" y="9097804"/>
            <a:ext cx="3381587" cy="50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161" tIns="51080" rIns="102161" bIns="51080"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6662598E-9CDA-4E81-B3B1-BCCEDF463FF4}" type="slidenum">
              <a:rPr lang="en-US" sz="1200" b="0">
                <a:solidFill>
                  <a:srgbClr val="000000"/>
                </a:solidFill>
              </a:rPr>
              <a:pPr algn="r" eaLnBrk="1" hangingPunct="1"/>
              <a:t>27</a:t>
            </a:fld>
            <a:endParaRPr lang="en-US" sz="1200" b="0" dirty="0">
              <a:solidFill>
                <a:srgbClr val="000000"/>
              </a:solidFill>
            </a:endParaRPr>
          </a:p>
        </p:txBody>
      </p:sp>
      <p:sp>
        <p:nvSpPr>
          <p:cNvPr id="2" name="Footer Placeholder 1"/>
          <p:cNvSpPr>
            <a:spLocks noGrp="1"/>
          </p:cNvSpPr>
          <p:nvPr>
            <p:ph type="ftr" idx="10"/>
          </p:nvPr>
        </p:nvSpPr>
        <p:spPr>
          <a:xfrm>
            <a:off x="0" y="9144000"/>
            <a:ext cx="2971799" cy="457200"/>
          </a:xfrm>
        </p:spPr>
        <p:txBody>
          <a:bodyPr/>
          <a:lstStyle/>
          <a:p>
            <a:r>
              <a:rPr lang="en-US" smtClean="0"/>
              <a:t>www.assertion-evidence.com</a:t>
            </a:r>
            <a:endParaRPr lang="en-US" dirty="0"/>
          </a:p>
        </p:txBody>
      </p:sp>
    </p:spTree>
    <p:extLst>
      <p:ext uri="{BB962C8B-B14F-4D97-AF65-F5344CB8AC3E}">
        <p14:creationId xmlns:p14="http://schemas.microsoft.com/office/powerpoint/2010/main" val="986662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Rot="1" noChangeAspect="1" noChangeArrowheads="1" noTextEdit="1"/>
          </p:cNvSpPr>
          <p:nvPr>
            <p:ph type="sldImg"/>
          </p:nvPr>
        </p:nvSpPr>
        <p:spPr>
          <a:xfrm>
            <a:off x="1276350" y="733425"/>
            <a:ext cx="4764088" cy="3573463"/>
          </a:xfrm>
          <a:ln/>
        </p:spPr>
      </p:sp>
      <p:sp>
        <p:nvSpPr>
          <p:cNvPr id="344067" name="Rectangle 3"/>
          <p:cNvSpPr>
            <a:spLocks noGrp="1" noChangeArrowheads="1"/>
          </p:cNvSpPr>
          <p:nvPr>
            <p:ph type="body" idx="1"/>
          </p:nvPr>
        </p:nvSpPr>
        <p:spPr>
          <a:xfrm>
            <a:off x="976313" y="4560888"/>
            <a:ext cx="536257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84" tIns="48289" rIns="96584" bIns="48289"/>
          <a:lstStyle/>
          <a:p>
            <a:pPr defTabSz="916189">
              <a:spcBef>
                <a:spcPct val="0"/>
              </a:spcBef>
              <a:defRPr/>
            </a:pPr>
            <a:endParaRPr lang="en-US" sz="1100" b="1" dirty="0" smtClean="0">
              <a:latin typeface="+mn-lt"/>
            </a:endParaRPr>
          </a:p>
          <a:p>
            <a:pPr defTabSz="916189">
              <a:spcBef>
                <a:spcPct val="0"/>
              </a:spcBef>
              <a:defRPr/>
            </a:pPr>
            <a:r>
              <a:rPr lang="en-US" sz="1100" b="1" dirty="0" smtClean="0">
                <a:latin typeface="+mn-lt"/>
              </a:rPr>
              <a:t>References:</a:t>
            </a:r>
            <a:endParaRPr lang="en-US" b="1" dirty="0"/>
          </a:p>
          <a:p>
            <a:pPr marL="228600" indent="-228600" defTabSz="916189">
              <a:spcBef>
                <a:spcPct val="0"/>
              </a:spcBef>
              <a:buFont typeface="+mj-lt"/>
              <a:buAutoNum type="arabicPeriod"/>
              <a:defRPr/>
            </a:pPr>
            <a:r>
              <a:rPr lang="en-US" sz="1100" dirty="0">
                <a:latin typeface="Times New Roman" panose="02020603050405020304" pitchFamily="18" charset="0"/>
                <a:cs typeface="Times New Roman" panose="02020603050405020304" pitchFamily="18" charset="0"/>
              </a:rPr>
              <a:t>Michael Alley, </a:t>
            </a:r>
            <a:r>
              <a:rPr lang="en-US" sz="1100" i="1" dirty="0">
                <a:latin typeface="Times New Roman" panose="02020603050405020304" pitchFamily="18" charset="0"/>
                <a:cs typeface="Times New Roman" panose="02020603050405020304" pitchFamily="18" charset="0"/>
              </a:rPr>
              <a:t>The Craft of Scientific Presentations</a:t>
            </a:r>
            <a:r>
              <a:rPr lang="en-US" sz="1100" dirty="0">
                <a:latin typeface="Times New Roman" panose="02020603050405020304" pitchFamily="18" charset="0"/>
                <a:cs typeface="Times New Roman" panose="02020603050405020304" pitchFamily="18" charset="0"/>
              </a:rPr>
              <a:t>, 2</a:t>
            </a:r>
            <a:r>
              <a:rPr lang="en-US" sz="1100" baseline="30000" dirty="0">
                <a:latin typeface="Times New Roman" panose="02020603050405020304" pitchFamily="18" charset="0"/>
                <a:cs typeface="Times New Roman" panose="02020603050405020304" pitchFamily="18" charset="0"/>
              </a:rPr>
              <a:t>nd</a:t>
            </a:r>
            <a:r>
              <a:rPr lang="en-US" sz="1100" dirty="0">
                <a:latin typeface="Times New Roman" panose="02020603050405020304" pitchFamily="18" charset="0"/>
                <a:cs typeface="Times New Roman" panose="02020603050405020304" pitchFamily="18" charset="0"/>
              </a:rPr>
              <a:t> ed. (New York: Springer-</a:t>
            </a:r>
            <a:r>
              <a:rPr lang="en-US" sz="1100" dirty="0" err="1">
                <a:latin typeface="Times New Roman" panose="02020603050405020304" pitchFamily="18" charset="0"/>
                <a:cs typeface="Times New Roman" panose="02020603050405020304" pitchFamily="18" charset="0"/>
              </a:rPr>
              <a:t>Verlag</a:t>
            </a:r>
            <a:r>
              <a:rPr lang="en-US" sz="1100" dirty="0">
                <a:latin typeface="Times New Roman" panose="02020603050405020304" pitchFamily="18" charset="0"/>
                <a:cs typeface="Times New Roman" panose="02020603050405020304" pitchFamily="18" charset="0"/>
              </a:rPr>
              <a:t>, 2013), pp. </a:t>
            </a:r>
            <a:r>
              <a:rPr lang="en-US" sz="1100" dirty="0" smtClean="0">
                <a:latin typeface="Times New Roman" panose="02020603050405020304" pitchFamily="18" charset="0"/>
                <a:cs typeface="Times New Roman" panose="02020603050405020304" pitchFamily="18" charset="0"/>
              </a:rPr>
              <a:t>130, 144.</a:t>
            </a:r>
            <a:endParaRPr lang="en-US" sz="1100" dirty="0">
              <a:latin typeface="Times New Roman" panose="02020603050405020304" pitchFamily="18" charset="0"/>
              <a:cs typeface="Times New Roman" panose="02020603050405020304" pitchFamily="18" charset="0"/>
            </a:endParaRPr>
          </a:p>
          <a:p>
            <a:pPr marL="228600" indent="-228600" defTabSz="966788">
              <a:buFont typeface="+mj-lt"/>
              <a:buAutoNum type="arabicPeriod"/>
            </a:pPr>
            <a:r>
              <a:rPr lang="en-US" sz="1100" dirty="0" smtClean="0">
                <a:latin typeface="Times New Roman" panose="02020603050405020304" pitchFamily="18" charset="0"/>
                <a:cs typeface="Times New Roman" panose="02020603050405020304" pitchFamily="18" charset="0"/>
              </a:rPr>
              <a:t>Settles, Gary S., Kester, D.A., &amp; Dodson-</a:t>
            </a:r>
            <a:r>
              <a:rPr lang="en-US" sz="1100" dirty="0" err="1" smtClean="0">
                <a:latin typeface="Times New Roman" panose="02020603050405020304" pitchFamily="18" charset="0"/>
                <a:cs typeface="Times New Roman" panose="02020603050405020304" pitchFamily="18" charset="0"/>
              </a:rPr>
              <a:t>Dreibelbis</a:t>
            </a:r>
            <a:r>
              <a:rPr lang="en-US" sz="1100" dirty="0" smtClean="0">
                <a:latin typeface="Times New Roman" panose="02020603050405020304" pitchFamily="18" charset="0"/>
                <a:cs typeface="Times New Roman" panose="02020603050405020304" pitchFamily="18" charset="0"/>
              </a:rPr>
              <a:t>, Lori. J. (2002). The External Aerodynamics of Canine Olfaction. </a:t>
            </a:r>
            <a:r>
              <a:rPr lang="en-US" sz="1100" i="1" dirty="0" smtClean="0">
                <a:latin typeface="Times New Roman" panose="02020603050405020304" pitchFamily="18" charset="0"/>
                <a:cs typeface="Times New Roman" panose="02020603050405020304" pitchFamily="18" charset="0"/>
              </a:rPr>
              <a:t>Sensors and Sensing in Biology and Engineering. </a:t>
            </a:r>
            <a:r>
              <a:rPr lang="en-US" sz="1100" dirty="0" smtClean="0">
                <a:latin typeface="Times New Roman" panose="02020603050405020304" pitchFamily="18" charset="0"/>
                <a:cs typeface="Times New Roman" panose="02020603050405020304" pitchFamily="18" charset="0"/>
              </a:rPr>
              <a:t>Ed. by F.G. Barth, J. A. C. Humphry, &amp; T. W. </a:t>
            </a:r>
            <a:r>
              <a:rPr lang="en-US" sz="1100" dirty="0" err="1" smtClean="0">
                <a:latin typeface="Times New Roman" panose="02020603050405020304" pitchFamily="18" charset="0"/>
                <a:cs typeface="Times New Roman" panose="02020603050405020304" pitchFamily="18" charset="0"/>
              </a:rPr>
              <a:t>Secomb</a:t>
            </a:r>
            <a:r>
              <a:rPr lang="en-US" sz="1100" dirty="0" smtClean="0">
                <a:latin typeface="Times New Roman" panose="02020603050405020304" pitchFamily="18" charset="0"/>
                <a:cs typeface="Times New Roman" panose="02020603050405020304" pitchFamily="18" charset="0"/>
              </a:rPr>
              <a:t>. New York: Springer.</a:t>
            </a:r>
          </a:p>
        </p:txBody>
      </p:sp>
      <p:sp>
        <p:nvSpPr>
          <p:cNvPr id="344068" name="Text Box 4"/>
          <p:cNvSpPr txBox="1">
            <a:spLocks noChangeArrowheads="1"/>
          </p:cNvSpPr>
          <p:nvPr/>
        </p:nvSpPr>
        <p:spPr bwMode="auto">
          <a:xfrm>
            <a:off x="1357313" y="2395538"/>
            <a:ext cx="1857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91377" tIns="45688" rIns="91377" bIns="45688">
            <a:spAutoFit/>
          </a:bodyPr>
          <a:lstStyle>
            <a:lvl1pPr defTabSz="865188" eaLnBrk="0" hangingPunct="0">
              <a:defRPr sz="2000" b="1">
                <a:solidFill>
                  <a:schemeClr val="tx1"/>
                </a:solidFill>
                <a:latin typeface="Calibri" pitchFamily="34" charset="0"/>
              </a:defRPr>
            </a:lvl1pPr>
            <a:lvl2pPr marL="742950" indent="-285750" defTabSz="865188" eaLnBrk="0" hangingPunct="0">
              <a:defRPr sz="2000" b="1">
                <a:solidFill>
                  <a:schemeClr val="tx1"/>
                </a:solidFill>
                <a:latin typeface="Calibri" pitchFamily="34" charset="0"/>
              </a:defRPr>
            </a:lvl2pPr>
            <a:lvl3pPr marL="1143000" indent="-228600" defTabSz="865188" eaLnBrk="0" hangingPunct="0">
              <a:defRPr sz="2000" b="1">
                <a:solidFill>
                  <a:schemeClr val="tx1"/>
                </a:solidFill>
                <a:latin typeface="Calibri" pitchFamily="34" charset="0"/>
              </a:defRPr>
            </a:lvl3pPr>
            <a:lvl4pPr marL="1600200" indent="-228600" defTabSz="865188" eaLnBrk="0" hangingPunct="0">
              <a:defRPr sz="2000" b="1">
                <a:solidFill>
                  <a:schemeClr val="tx1"/>
                </a:solidFill>
                <a:latin typeface="Calibri" pitchFamily="34" charset="0"/>
              </a:defRPr>
            </a:lvl4pPr>
            <a:lvl5pPr marL="2057400" indent="-228600" defTabSz="865188" eaLnBrk="0" hangingPunct="0">
              <a:defRPr sz="2000" b="1">
                <a:solidFill>
                  <a:schemeClr val="tx1"/>
                </a:solidFill>
                <a:latin typeface="Calibri" pitchFamily="34" charset="0"/>
              </a:defRPr>
            </a:lvl5pPr>
            <a:lvl6pPr marL="2514600" indent="-228600" defTabSz="865188" eaLnBrk="0" fontAlgn="base" hangingPunct="0">
              <a:spcBef>
                <a:spcPct val="0"/>
              </a:spcBef>
              <a:spcAft>
                <a:spcPct val="0"/>
              </a:spcAft>
              <a:defRPr sz="2000" b="1">
                <a:solidFill>
                  <a:schemeClr val="tx1"/>
                </a:solidFill>
                <a:latin typeface="Calibri" pitchFamily="34" charset="0"/>
              </a:defRPr>
            </a:lvl6pPr>
            <a:lvl7pPr marL="2971800" indent="-228600" defTabSz="865188" eaLnBrk="0" fontAlgn="base" hangingPunct="0">
              <a:spcBef>
                <a:spcPct val="0"/>
              </a:spcBef>
              <a:spcAft>
                <a:spcPct val="0"/>
              </a:spcAft>
              <a:defRPr sz="2000" b="1">
                <a:solidFill>
                  <a:schemeClr val="tx1"/>
                </a:solidFill>
                <a:latin typeface="Calibri" pitchFamily="34" charset="0"/>
              </a:defRPr>
            </a:lvl7pPr>
            <a:lvl8pPr marL="3429000" indent="-228600" defTabSz="865188" eaLnBrk="0" fontAlgn="base" hangingPunct="0">
              <a:spcBef>
                <a:spcPct val="0"/>
              </a:spcBef>
              <a:spcAft>
                <a:spcPct val="0"/>
              </a:spcAft>
              <a:defRPr sz="2000" b="1">
                <a:solidFill>
                  <a:schemeClr val="tx1"/>
                </a:solidFill>
                <a:latin typeface="Calibri" pitchFamily="34" charset="0"/>
              </a:defRPr>
            </a:lvl8pPr>
            <a:lvl9pPr marL="3886200" indent="-228600" defTabSz="865188" eaLnBrk="0" fontAlgn="base" hangingPunct="0">
              <a:spcBef>
                <a:spcPct val="0"/>
              </a:spcBef>
              <a:spcAft>
                <a:spcPct val="0"/>
              </a:spcAft>
              <a:defRPr sz="2000" b="1">
                <a:solidFill>
                  <a:schemeClr val="tx1"/>
                </a:solidFill>
                <a:latin typeface="Calibri" pitchFamily="34" charset="0"/>
              </a:defRPr>
            </a:lvl9pPr>
          </a:lstStyle>
          <a:p>
            <a:endParaRPr lang="en-US" sz="1100" kern="1200">
              <a:solidFill>
                <a:srgbClr val="000000"/>
              </a:solidFill>
              <a:latin typeface="Arial" charset="0"/>
              <a:ea typeface="+mn-ea"/>
              <a:cs typeface="+mn-cs"/>
            </a:endParaRPr>
          </a:p>
        </p:txBody>
      </p:sp>
      <p:sp>
        <p:nvSpPr>
          <p:cNvPr id="2" name="Footer Placeholder 1"/>
          <p:cNvSpPr>
            <a:spLocks noGrp="1"/>
          </p:cNvSpPr>
          <p:nvPr>
            <p:ph type="ftr" idx="10"/>
          </p:nvPr>
        </p:nvSpPr>
        <p:spPr>
          <a:xfrm>
            <a:off x="0" y="9136063"/>
            <a:ext cx="2971799" cy="457200"/>
          </a:xfrm>
        </p:spPr>
        <p:txBody>
          <a:bodyPr/>
          <a:lstStyle/>
          <a:p>
            <a:r>
              <a:rPr lang="en-US" dirty="0" smtClean="0"/>
              <a:t>www.assertion-evidence.com</a:t>
            </a:r>
            <a:endParaRPr lang="en-US" dirty="0"/>
          </a:p>
        </p:txBody>
      </p:sp>
      <p:sp>
        <p:nvSpPr>
          <p:cNvPr id="3" name="Slide Number Placeholder 2"/>
          <p:cNvSpPr>
            <a:spLocks noGrp="1"/>
          </p:cNvSpPr>
          <p:nvPr>
            <p:ph type="sldNum" idx="11"/>
          </p:nvPr>
        </p:nvSpPr>
        <p:spPr>
          <a:xfrm>
            <a:off x="4310986" y="9144000"/>
            <a:ext cx="2971799" cy="457200"/>
          </a:xfrm>
        </p:spPr>
        <p:txBody>
          <a:bodyPr/>
          <a:lstStyle/>
          <a:p>
            <a:pPr marL="0" lvl="0" indent="0">
              <a:spcBef>
                <a:spcPts val="0"/>
              </a:spcBef>
              <a:buClr>
                <a:schemeClr val="dk1"/>
              </a:buClr>
              <a:buSzPct val="25000"/>
              <a:buFont typeface="Calibri"/>
              <a:buNone/>
            </a:pPr>
            <a:fld id="{00000000-1234-1234-1234-123412341234}" type="slidenum">
              <a:rPr lang="en-US" smtClean="0"/>
              <a:t>28</a:t>
            </a:fld>
            <a:endParaRPr lang="en-US" dirty="0"/>
          </a:p>
        </p:txBody>
      </p:sp>
    </p:spTree>
    <p:extLst>
      <p:ext uri="{BB962C8B-B14F-4D97-AF65-F5344CB8AC3E}">
        <p14:creationId xmlns:p14="http://schemas.microsoft.com/office/powerpoint/2010/main" val="3148917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29E2560C-B6BB-4907-8C76-63A9E13A96A4}" type="slidenum">
              <a:rPr lang="en-US" sz="1300" b="0" kern="1200">
                <a:solidFill>
                  <a:srgbClr val="000000"/>
                </a:solidFill>
                <a:ea typeface="+mn-ea"/>
                <a:cs typeface="+mn-cs"/>
              </a:rPr>
              <a:pPr algn="r" eaLnBrk="1" hangingPunct="1"/>
              <a:t>29</a:t>
            </a:fld>
            <a:endParaRPr lang="en-US" sz="1300" b="0" kern="1200">
              <a:solidFill>
                <a:srgbClr val="000000"/>
              </a:solidFill>
              <a:ea typeface="+mn-ea"/>
              <a:cs typeface="+mn-cs"/>
            </a:endParaRPr>
          </a:p>
        </p:txBody>
      </p:sp>
      <p:sp>
        <p:nvSpPr>
          <p:cNvPr id="376835" name="Rectangle 2"/>
          <p:cNvSpPr>
            <a:spLocks noGrp="1" noRot="1" noChangeAspect="1" noChangeArrowheads="1" noTextEdit="1"/>
          </p:cNvSpPr>
          <p:nvPr>
            <p:ph type="sldImg"/>
          </p:nvPr>
        </p:nvSpPr>
        <p:spPr>
          <a:xfrm>
            <a:off x="1276350" y="733425"/>
            <a:ext cx="4764088" cy="3573463"/>
          </a:xfrm>
          <a:ln/>
        </p:spPr>
      </p:sp>
      <p:sp>
        <p:nvSpPr>
          <p:cNvPr id="376836" name="Rectangle 3"/>
          <p:cNvSpPr>
            <a:spLocks noGrp="1" noChangeArrowheads="1"/>
          </p:cNvSpPr>
          <p:nvPr>
            <p:ph type="body" idx="1"/>
          </p:nvPr>
        </p:nvSpPr>
        <p:spPr>
          <a:xfrm>
            <a:off x="973138" y="4560888"/>
            <a:ext cx="5368925"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32" tIns="48315" rIns="96632" bIns="48315"/>
          <a:lstStyle/>
          <a:p>
            <a:pPr defTabSz="916189">
              <a:spcBef>
                <a:spcPct val="0"/>
              </a:spcBef>
              <a:defRPr/>
            </a:pPr>
            <a:r>
              <a:rPr lang="en-US" dirty="0" smtClean="0">
                <a:latin typeface="Times New Roman" panose="02020603050405020304" pitchFamily="18" charset="0"/>
                <a:cs typeface="Times New Roman" panose="02020603050405020304" pitchFamily="18" charset="0"/>
              </a:rPr>
              <a:t>Slide originated in a master’s defense by </a:t>
            </a:r>
            <a:r>
              <a:rPr lang="en-US" dirty="0">
                <a:latin typeface="Times New Roman" panose="02020603050405020304" pitchFamily="18" charset="0"/>
                <a:cs typeface="Times New Roman" panose="02020603050405020304" pitchFamily="18" charset="0"/>
              </a:rPr>
              <a:t>Omar Rosas Camacho, Material Science and Engineering, Penn </a:t>
            </a:r>
            <a:r>
              <a:rPr lang="en-US" dirty="0" smtClean="0">
                <a:latin typeface="Times New Roman" panose="02020603050405020304" pitchFamily="18" charset="0"/>
                <a:cs typeface="Times New Roman" panose="02020603050405020304" pitchFamily="18" charset="0"/>
              </a:rPr>
              <a:t>State.</a:t>
            </a:r>
            <a:endParaRPr lang="en-US" dirty="0">
              <a:latin typeface="Times New Roman" panose="02020603050405020304" pitchFamily="18" charset="0"/>
              <a:cs typeface="Times New Roman" panose="02020603050405020304" pitchFamily="18" charset="0"/>
            </a:endParaRPr>
          </a:p>
          <a:p>
            <a:pPr defTabSz="916189">
              <a:spcBef>
                <a:spcPct val="0"/>
              </a:spcBef>
              <a:defRPr/>
            </a:pPr>
            <a:endParaRPr lang="en-US" b="1" dirty="0" smtClean="0"/>
          </a:p>
          <a:p>
            <a:pPr defTabSz="916189">
              <a:spcBef>
                <a:spcPct val="0"/>
              </a:spcBef>
              <a:defRPr/>
            </a:pPr>
            <a:endParaRPr lang="en-US" b="1" dirty="0"/>
          </a:p>
          <a:p>
            <a:pPr defTabSz="916189">
              <a:spcBef>
                <a:spcPct val="0"/>
              </a:spcBef>
              <a:defRPr/>
            </a:pPr>
            <a:r>
              <a:rPr lang="en-US" b="1" dirty="0" smtClean="0">
                <a:latin typeface="+mn-lt"/>
              </a:rPr>
              <a:t>Reference</a:t>
            </a:r>
            <a:r>
              <a:rPr lang="en-US" b="1" dirty="0">
                <a:latin typeface="+mn-lt"/>
              </a:rPr>
              <a:t>:</a:t>
            </a:r>
          </a:p>
          <a:p>
            <a:pPr marL="457200" indent="-457200" defTabSz="916189">
              <a:spcBef>
                <a:spcPct val="0"/>
              </a:spcBef>
              <a:defRPr/>
            </a:pPr>
            <a:r>
              <a:rPr lang="en-US" dirty="0">
                <a:latin typeface="Times New Roman" panose="02020603050405020304" pitchFamily="18" charset="0"/>
                <a:cs typeface="Times New Roman" panose="02020603050405020304" pitchFamily="18" charset="0"/>
              </a:rPr>
              <a:t>Michael Alley, </a:t>
            </a:r>
            <a:r>
              <a:rPr lang="en-US" i="1" dirty="0">
                <a:latin typeface="Times New Roman" panose="02020603050405020304" pitchFamily="18" charset="0"/>
                <a:cs typeface="Times New Roman" panose="02020603050405020304" pitchFamily="18" charset="0"/>
              </a:rPr>
              <a:t>The Craft of Scientific Presentations</a:t>
            </a:r>
            <a:r>
              <a:rPr lang="en-US" dirty="0">
                <a:latin typeface="Times New Roman" panose="02020603050405020304" pitchFamily="18" charset="0"/>
                <a:cs typeface="Times New Roman" panose="02020603050405020304" pitchFamily="18" charset="0"/>
              </a:rPr>
              <a:t>, 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ed. (New York: Springer-</a:t>
            </a:r>
            <a:r>
              <a:rPr lang="en-US" dirty="0" err="1">
                <a:latin typeface="Times New Roman" panose="02020603050405020304" pitchFamily="18" charset="0"/>
                <a:cs typeface="Times New Roman" panose="02020603050405020304" pitchFamily="18" charset="0"/>
              </a:rPr>
              <a:t>Verlag</a:t>
            </a:r>
            <a:r>
              <a:rPr lang="en-US" dirty="0">
                <a:latin typeface="Times New Roman" panose="02020603050405020304" pitchFamily="18" charset="0"/>
                <a:cs typeface="Times New Roman" panose="02020603050405020304" pitchFamily="18" charset="0"/>
              </a:rPr>
              <a:t>, 2013), pp. </a:t>
            </a:r>
            <a:r>
              <a:rPr lang="en-US" dirty="0" smtClean="0">
                <a:latin typeface="Times New Roman" panose="02020603050405020304" pitchFamily="18" charset="0"/>
                <a:cs typeface="Times New Roman" panose="02020603050405020304" pitchFamily="18" charset="0"/>
              </a:rPr>
              <a:t>181-184.</a:t>
            </a:r>
            <a:endParaRPr lang="en-US" dirty="0">
              <a:latin typeface="Times New Roman" panose="02020603050405020304" pitchFamily="18" charset="0"/>
              <a:cs typeface="Times New Roman" panose="02020603050405020304" pitchFamily="18" charset="0"/>
            </a:endParaRPr>
          </a:p>
          <a:p>
            <a:pPr eaLnBrk="1" hangingPunct="1">
              <a:spcBef>
                <a:spcPct val="0"/>
              </a:spcBef>
            </a:pPr>
            <a:endParaRPr lang="en-US" dirty="0" smtClean="0">
              <a:latin typeface="Arial" charset="0"/>
            </a:endParaRPr>
          </a:p>
        </p:txBody>
      </p:sp>
      <p:sp>
        <p:nvSpPr>
          <p:cNvPr id="2" name="Footer Placeholder 1"/>
          <p:cNvSpPr>
            <a:spLocks noGrp="1"/>
          </p:cNvSpPr>
          <p:nvPr>
            <p:ph type="ftr" idx="10"/>
          </p:nvPr>
        </p:nvSpPr>
        <p:spPr>
          <a:xfrm>
            <a:off x="0" y="9142413"/>
            <a:ext cx="2971799" cy="457200"/>
          </a:xfrm>
        </p:spPr>
        <p:txBody>
          <a:bodyPr/>
          <a:lstStyle/>
          <a:p>
            <a:r>
              <a:rPr lang="en-US" smtClean="0"/>
              <a:t>www.assertion-evidence.com</a:t>
            </a:r>
            <a:endParaRPr lang="en-US" dirty="0"/>
          </a:p>
        </p:txBody>
      </p:sp>
    </p:spTree>
    <p:extLst>
      <p:ext uri="{BB962C8B-B14F-4D97-AF65-F5344CB8AC3E}">
        <p14:creationId xmlns:p14="http://schemas.microsoft.com/office/powerpoint/2010/main" val="2833420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a:spcBef>
                <a:spcPct val="0"/>
              </a:spcBef>
            </a:pPr>
            <a:fld id="{FEE38D10-D754-49B0-84FB-6065F601D29B}" type="slidenum">
              <a:rPr lang="en-US" altLang="en-US" b="0" smtClean="0">
                <a:solidFill>
                  <a:srgbClr val="000000"/>
                </a:solidFill>
                <a:latin typeface="Calibri" panose="020F0502020204030204" pitchFamily="34" charset="0"/>
                <a:cs typeface="Arial" panose="020B0604020202020204" pitchFamily="34" charset="0"/>
              </a:rPr>
              <a:pPr algn="r">
                <a:spcBef>
                  <a:spcPct val="0"/>
                </a:spcBef>
              </a:pPr>
              <a:t>3</a:t>
            </a:fld>
            <a:endParaRPr lang="en-US" altLang="en-US" b="0" smtClean="0">
              <a:solidFill>
                <a:srgbClr val="000000"/>
              </a:solidFill>
              <a:latin typeface="Calibri" panose="020F0502020204030204" pitchFamily="34" charset="0"/>
              <a:cs typeface="Arial" panose="020B0604020202020204" pitchFamily="34" charset="0"/>
            </a:endParaRPr>
          </a:p>
        </p:txBody>
      </p:sp>
      <p:sp>
        <p:nvSpPr>
          <p:cNvPr id="577539" name="Slide Image Placeholder 1"/>
          <p:cNvSpPr>
            <a:spLocks noGrp="1" noRot="1" noChangeAspect="1" noTextEdit="1"/>
          </p:cNvSpPr>
          <p:nvPr>
            <p:ph type="sldImg"/>
          </p:nvPr>
        </p:nvSpPr>
        <p:spPr>
          <a:xfrm>
            <a:off x="1276350" y="733425"/>
            <a:ext cx="4764088" cy="3573463"/>
          </a:xfrm>
          <a:ln/>
        </p:spPr>
      </p:sp>
      <p:sp>
        <p:nvSpPr>
          <p:cNvPr id="57754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lstStyle/>
          <a:p>
            <a:pPr eaLnBrk="1" hangingPunct="1"/>
            <a:endParaRPr lang="en-US" altLang="en-US" dirty="0" smtClean="0">
              <a:latin typeface="Times New Roman" panose="02020603050405020304" pitchFamily="18" charset="0"/>
            </a:endParaRPr>
          </a:p>
          <a:p>
            <a:pPr eaLnBrk="1" hangingPunct="1"/>
            <a:r>
              <a:rPr lang="en-US" altLang="en-US" dirty="0" smtClean="0">
                <a:latin typeface="Times New Roman" panose="02020603050405020304" pitchFamily="18" charset="0"/>
              </a:rPr>
              <a:t>The </a:t>
            </a:r>
            <a:r>
              <a:rPr lang="en-US" altLang="en-US" dirty="0" smtClean="0">
                <a:latin typeface="Times New Roman" panose="02020603050405020304" pitchFamily="18" charset="0"/>
              </a:rPr>
              <a:t>slide begins an executive summary of the assertion-evidence approach. The first principle is to begin your talk on messages, rather than topics which is what most people do. The reason for this principle is that building your talk on messages (assertions) makes you much more focused than building your talk on topic phrases.</a:t>
            </a:r>
          </a:p>
          <a:p>
            <a:endParaRPr lang="en-US" dirty="0" smtClean="0"/>
          </a:p>
          <a:p>
            <a:endParaRPr lang="en-US" sz="1100" dirty="0"/>
          </a:p>
          <a:p>
            <a:r>
              <a:rPr lang="en-US" sz="1100" b="1" dirty="0">
                <a:latin typeface="Calibri" panose="020F0502020204030204" pitchFamily="34" charset="0"/>
              </a:rPr>
              <a:t>Reference:</a:t>
            </a:r>
          </a:p>
          <a:p>
            <a:pPr marL="457200" indent="-457200"/>
            <a:r>
              <a:rPr lang="en-US" sz="1100" dirty="0">
                <a:latin typeface="Times New Roman" panose="02020603050405020304" pitchFamily="18" charset="0"/>
                <a:cs typeface="Times New Roman" panose="02020603050405020304" pitchFamily="18" charset="0"/>
              </a:rPr>
              <a:t>Michael Alley, </a:t>
            </a:r>
            <a:r>
              <a:rPr lang="en-US" sz="1100" i="1" dirty="0">
                <a:latin typeface="Times New Roman" panose="02020603050405020304" pitchFamily="18" charset="0"/>
                <a:cs typeface="Times New Roman" panose="02020603050405020304" pitchFamily="18" charset="0"/>
              </a:rPr>
              <a:t>The Craft of Scientific Presentations</a:t>
            </a:r>
            <a:r>
              <a:rPr lang="en-US" sz="1100" dirty="0">
                <a:latin typeface="Times New Roman" panose="02020603050405020304" pitchFamily="18" charset="0"/>
                <a:cs typeface="Times New Roman" panose="02020603050405020304" pitchFamily="18" charset="0"/>
              </a:rPr>
              <a:t>, 2</a:t>
            </a:r>
            <a:r>
              <a:rPr lang="en-US" sz="1100" baseline="30000" dirty="0">
                <a:latin typeface="Times New Roman" panose="02020603050405020304" pitchFamily="18" charset="0"/>
                <a:cs typeface="Times New Roman" panose="02020603050405020304" pitchFamily="18" charset="0"/>
              </a:rPr>
              <a:t>nd</a:t>
            </a:r>
            <a:r>
              <a:rPr lang="en-US" sz="1100" dirty="0">
                <a:latin typeface="Times New Roman" panose="02020603050405020304" pitchFamily="18" charset="0"/>
                <a:cs typeface="Times New Roman" panose="02020603050405020304" pitchFamily="18" charset="0"/>
              </a:rPr>
              <a:t> ed. (New York: </a:t>
            </a:r>
            <a:r>
              <a:rPr lang="en-US" sz="1100" dirty="0" smtClean="0">
                <a:latin typeface="Times New Roman" panose="02020603050405020304" pitchFamily="18" charset="0"/>
                <a:cs typeface="Times New Roman" panose="02020603050405020304" pitchFamily="18" charset="0"/>
              </a:rPr>
              <a:t>Springer-</a:t>
            </a:r>
            <a:r>
              <a:rPr lang="en-US" sz="1100" dirty="0" err="1" smtClean="0">
                <a:latin typeface="Times New Roman" panose="02020603050405020304" pitchFamily="18" charset="0"/>
                <a:cs typeface="Times New Roman" panose="02020603050405020304" pitchFamily="18" charset="0"/>
              </a:rPr>
              <a:t>Verlag</a:t>
            </a:r>
            <a:r>
              <a:rPr lang="en-US" sz="1100" dirty="0" smtClean="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2013), pp. 132-135.</a:t>
            </a:r>
          </a:p>
          <a:p>
            <a:pPr eaLnBrk="1" hangingPunct="1"/>
            <a:endParaRPr lang="en-US" altLang="en-US" dirty="0" smtClean="0">
              <a:latin typeface="Times New Roman" panose="02020603050405020304" pitchFamily="18" charset="0"/>
            </a:endParaRPr>
          </a:p>
        </p:txBody>
      </p:sp>
      <p:sp>
        <p:nvSpPr>
          <p:cNvPr id="2" name="Footer Placeholder 1"/>
          <p:cNvSpPr>
            <a:spLocks noGrp="1"/>
          </p:cNvSpPr>
          <p:nvPr>
            <p:ph type="ftr" idx="10"/>
          </p:nvPr>
        </p:nvSpPr>
        <p:spPr>
          <a:xfrm>
            <a:off x="0" y="9120188"/>
            <a:ext cx="2971799" cy="457200"/>
          </a:xfrm>
        </p:spPr>
        <p:txBody>
          <a:bodyPr/>
          <a:lstStyle/>
          <a:p>
            <a:r>
              <a:rPr lang="en-US" dirty="0" smtClean="0"/>
              <a:t>www.assertion-evidence.com</a:t>
            </a:r>
            <a:endParaRPr lang="en-US" dirty="0"/>
          </a:p>
        </p:txBody>
      </p:sp>
    </p:spTree>
    <p:extLst>
      <p:ext uri="{BB962C8B-B14F-4D97-AF65-F5344CB8AC3E}">
        <p14:creationId xmlns:p14="http://schemas.microsoft.com/office/powerpoint/2010/main" val="24255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5" tIns="48322" rIns="96645" bIns="48322"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a:spcBef>
                <a:spcPct val="0"/>
              </a:spcBef>
            </a:pPr>
            <a:fld id="{E1CF34E1-5D77-4773-B607-F51E6F0798A5}" type="slidenum">
              <a:rPr lang="en-US" altLang="en-US" b="0" smtClean="0">
                <a:solidFill>
                  <a:srgbClr val="000000"/>
                </a:solidFill>
                <a:cs typeface="Arial" panose="020B0604020202020204" pitchFamily="34" charset="0"/>
              </a:rPr>
              <a:pPr algn="r">
                <a:spcBef>
                  <a:spcPct val="0"/>
                </a:spcBef>
              </a:pPr>
              <a:t>4</a:t>
            </a:fld>
            <a:endParaRPr lang="en-US" altLang="en-US" b="0" smtClean="0">
              <a:solidFill>
                <a:srgbClr val="000000"/>
              </a:solidFill>
              <a:cs typeface="Arial" panose="020B0604020202020204" pitchFamily="34" charset="0"/>
            </a:endParaRPr>
          </a:p>
        </p:txBody>
      </p:sp>
      <p:sp>
        <p:nvSpPr>
          <p:cNvPr id="64515" name="Slide Image Placeholder 1"/>
          <p:cNvSpPr>
            <a:spLocks noGrp="1" noRot="1" noChangeAspect="1" noTextEdit="1"/>
          </p:cNvSpPr>
          <p:nvPr>
            <p:ph type="sldImg"/>
          </p:nvPr>
        </p:nvSpPr>
        <p:spPr>
          <a:xfrm>
            <a:off x="1276350" y="733425"/>
            <a:ext cx="4764088" cy="3573463"/>
          </a:xfrm>
          <a:ln/>
        </p:spPr>
      </p:sp>
      <p:sp>
        <p:nvSpPr>
          <p:cNvPr id="72708" name="Notes Placeholder 2"/>
          <p:cNvSpPr>
            <a:spLocks noGrp="1"/>
          </p:cNvSpPr>
          <p:nvPr>
            <p:ph type="body" idx="1"/>
          </p:nvPr>
        </p:nvSpPr>
        <p:spPr/>
        <p:txBody>
          <a:bodyPr lIns="96645" tIns="48322" rIns="96645" bIns="48322"/>
          <a:lstStyle/>
          <a:p>
            <a:pPr defTabSz="916189">
              <a:spcBef>
                <a:spcPct val="0"/>
              </a:spcBef>
              <a:defRPr/>
            </a:pPr>
            <a:endParaRPr lang="en-US" altLang="en-US" dirty="0" smtClean="0">
              <a:latin typeface="Times New Roman" panose="02020603050405020304" pitchFamily="18" charset="0"/>
              <a:cs typeface="Times New Roman" panose="02020603050405020304" pitchFamily="18" charset="0"/>
            </a:endParaRPr>
          </a:p>
          <a:p>
            <a:pPr defTabSz="916189">
              <a:spcBef>
                <a:spcPct val="0"/>
              </a:spcBef>
              <a:defRPr/>
            </a:pPr>
            <a:r>
              <a:rPr lang="en-US" altLang="en-US" dirty="0" smtClean="0">
                <a:latin typeface="Times New Roman" panose="02020603050405020304" pitchFamily="18" charset="0"/>
                <a:cs typeface="Times New Roman" panose="02020603050405020304" pitchFamily="18" charset="0"/>
              </a:rPr>
              <a:t>The </a:t>
            </a:r>
            <a:r>
              <a:rPr lang="en-US" altLang="en-US" dirty="0" smtClean="0">
                <a:latin typeface="Times New Roman" panose="02020603050405020304" pitchFamily="18" charset="0"/>
                <a:cs typeface="Times New Roman" panose="02020603050405020304" pitchFamily="18" charset="0"/>
              </a:rPr>
              <a:t>second guideline is that you should support your messages with visual evidence, not bullet points. That visual evidence could be photographs, [ANIMATE] drawings, [ANIMATE] diagrams, [ANIMATE] graphs, or other visual evidence such as equations or films. The reason for this principle is two-fold. First, the Australian psychology researcher John </a:t>
            </a:r>
            <a:r>
              <a:rPr lang="en-US" altLang="en-US" dirty="0" err="1" smtClean="0">
                <a:latin typeface="Times New Roman" panose="02020603050405020304" pitchFamily="18" charset="0"/>
                <a:cs typeface="Times New Roman" panose="02020603050405020304" pitchFamily="18" charset="0"/>
              </a:rPr>
              <a:t>Sweller</a:t>
            </a:r>
            <a:r>
              <a:rPr lang="en-US" altLang="en-US" dirty="0" smtClean="0">
                <a:latin typeface="Times New Roman" panose="02020603050405020304" pitchFamily="18" charset="0"/>
                <a:cs typeface="Times New Roman" panose="02020603050405020304" pitchFamily="18" charset="0"/>
              </a:rPr>
              <a:t> has found that audiences can process only so many written words when listening to an audience. If the audience tries to process too many words, the verbal part of the brain becomes overloaded and the audience actually comprehends less than if they had just listened and no written words were projected at all.  </a:t>
            </a:r>
          </a:p>
          <a:p>
            <a:pPr defTabSz="916189">
              <a:spcBef>
                <a:spcPct val="0"/>
              </a:spcBef>
              <a:tabLst>
                <a:tab pos="457200" algn="l"/>
              </a:tabLst>
              <a:defRPr/>
            </a:pP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Second, Richard Mayer, a psychology researcher from UC Santa Barbara has found that audiences can process relevant visual evidence while listening to a speaker. Moreover, he has found that audiences learn more deeply from words and images than words alone. </a:t>
            </a:r>
            <a:endParaRPr lang="en-US" b="1" dirty="0">
              <a:latin typeface="Times New Roman" panose="02020603050405020304" pitchFamily="18" charset="0"/>
              <a:cs typeface="Times New Roman" panose="02020603050405020304" pitchFamily="18" charset="0"/>
            </a:endParaRPr>
          </a:p>
          <a:p>
            <a:endParaRPr lang="en-US" dirty="0"/>
          </a:p>
          <a:p>
            <a:r>
              <a:rPr lang="en-US" sz="1100" b="1" dirty="0">
                <a:latin typeface="+mn-lt"/>
              </a:rPr>
              <a:t>Reference:</a:t>
            </a:r>
          </a:p>
          <a:p>
            <a:pPr marL="457200" indent="-457200"/>
            <a:r>
              <a:rPr lang="en-US" sz="1100" dirty="0"/>
              <a:t>Michael Alley, </a:t>
            </a:r>
            <a:r>
              <a:rPr lang="en-US" sz="1100" i="1" dirty="0"/>
              <a:t>The Craft of Scientific Presentations</a:t>
            </a:r>
            <a:r>
              <a:rPr lang="en-US" sz="1100" dirty="0"/>
              <a:t>, 2</a:t>
            </a:r>
            <a:r>
              <a:rPr lang="en-US" sz="1100" baseline="30000" dirty="0"/>
              <a:t>nd</a:t>
            </a:r>
            <a:r>
              <a:rPr lang="en-US" sz="1100" dirty="0"/>
              <a:t> ed. (New York: </a:t>
            </a:r>
            <a:r>
              <a:rPr lang="en-US" sz="1100" dirty="0" smtClean="0"/>
              <a:t>Springer-</a:t>
            </a:r>
            <a:r>
              <a:rPr lang="en-US" sz="1100" dirty="0" err="1" smtClean="0"/>
              <a:t>Verlag</a:t>
            </a:r>
            <a:r>
              <a:rPr lang="en-US" sz="1100" dirty="0" smtClean="0"/>
              <a:t>, </a:t>
            </a:r>
            <a:r>
              <a:rPr lang="en-US" sz="1100" dirty="0"/>
              <a:t>2013), pp. </a:t>
            </a:r>
            <a:r>
              <a:rPr lang="en-US" sz="1100" dirty="0" smtClean="0"/>
              <a:t>130-139, 184.</a:t>
            </a:r>
            <a:endParaRPr lang="en-US" sz="1100" dirty="0"/>
          </a:p>
          <a:p>
            <a:pPr eaLnBrk="1" hangingPunct="1">
              <a:spcBef>
                <a:spcPts val="600"/>
              </a:spcBef>
              <a:tabLst>
                <a:tab pos="457200" algn="l"/>
              </a:tabLst>
              <a:defRPr/>
            </a:pPr>
            <a:endParaRPr lang="en-US" altLang="en-US" dirty="0" smtClean="0">
              <a:latin typeface="Times New Roman" panose="02020603050405020304" pitchFamily="18" charset="0"/>
            </a:endParaRPr>
          </a:p>
        </p:txBody>
      </p:sp>
      <p:sp>
        <p:nvSpPr>
          <p:cNvPr id="2" name="Footer Placeholder 1"/>
          <p:cNvSpPr>
            <a:spLocks noGrp="1"/>
          </p:cNvSpPr>
          <p:nvPr>
            <p:ph type="ftr" idx="10"/>
          </p:nvPr>
        </p:nvSpPr>
        <p:spPr>
          <a:xfrm>
            <a:off x="0" y="9144000"/>
            <a:ext cx="2971799" cy="457200"/>
          </a:xfrm>
        </p:spPr>
        <p:txBody>
          <a:bodyPr/>
          <a:lstStyle/>
          <a:p>
            <a:r>
              <a:rPr lang="en-US" smtClean="0"/>
              <a:t>www.assertion-evidence.com</a:t>
            </a:r>
            <a:endParaRPr lang="en-US" dirty="0"/>
          </a:p>
        </p:txBody>
      </p:sp>
    </p:spTree>
    <p:extLst>
      <p:ext uri="{BB962C8B-B14F-4D97-AF65-F5344CB8AC3E}">
        <p14:creationId xmlns:p14="http://schemas.microsoft.com/office/powerpoint/2010/main" val="129253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Slide Image Placeholder 1"/>
          <p:cNvSpPr>
            <a:spLocks noGrp="1" noRot="1" noChangeAspect="1" noTextEdit="1"/>
          </p:cNvSpPr>
          <p:nvPr>
            <p:ph type="sldImg"/>
          </p:nvPr>
        </p:nvSpPr>
        <p:spPr>
          <a:ln/>
        </p:spPr>
      </p:sp>
      <p:sp>
        <p:nvSpPr>
          <p:cNvPr id="637955" name="Notes Placeholder 2"/>
          <p:cNvSpPr>
            <a:spLocks noGrp="1"/>
          </p:cNvSpPr>
          <p:nvPr>
            <p:ph type="body" idx="1"/>
          </p:nvPr>
        </p:nvSpPr>
        <p:spPr>
          <a:xfrm>
            <a:off x="747713" y="4637088"/>
            <a:ext cx="5981700" cy="43910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pPr>
              <a:tabLst>
                <a:tab pos="457200" algn="l"/>
              </a:tabLst>
            </a:pPr>
            <a:r>
              <a:rPr lang="en-US" altLang="en-US" dirty="0" smtClean="0">
                <a:latin typeface="Times New Roman" panose="02020603050405020304" pitchFamily="18" charset="0"/>
              </a:rPr>
              <a:t>The third principle of the assertion-evidence approach is that you fashion your sentences on the spot, but after planning and practice. Delivering the talk in this way allows you to make much more eye contact than someone who is constantly turning back to read bulleted items on the screen. Delivering in this way shows the audience that you own the information and allows you to project more confidence.</a:t>
            </a:r>
          </a:p>
          <a:p>
            <a:pPr>
              <a:tabLst>
                <a:tab pos="457200" algn="l"/>
              </a:tabLst>
            </a:pPr>
            <a:r>
              <a:rPr lang="en-US" altLang="en-US" dirty="0" smtClean="0">
                <a:latin typeface="Times New Roman" panose="02020603050405020304" pitchFamily="18" charset="0"/>
              </a:rPr>
              <a:t>	Certainly</a:t>
            </a:r>
            <a:r>
              <a:rPr lang="en-US" altLang="en-US" dirty="0" smtClean="0">
                <a:latin typeface="Times New Roman" panose="02020603050405020304" pitchFamily="18" charset="0"/>
              </a:rPr>
              <a:t>, you should turn back to the screen to point out details on your visual evidence. However, such turning back is natural because the audience should be looking at the screen at that time as well. </a:t>
            </a:r>
          </a:p>
          <a:p>
            <a:pPr>
              <a:tabLst>
                <a:tab pos="457200" algn="l"/>
              </a:tabLst>
            </a:pPr>
            <a:r>
              <a:rPr lang="en-US" altLang="en-US" dirty="0" smtClean="0">
                <a:latin typeface="Times New Roman" panose="02020603050405020304" pitchFamily="18" charset="0"/>
              </a:rPr>
              <a:t>	Not </a:t>
            </a:r>
            <a:r>
              <a:rPr lang="en-US" altLang="en-US" dirty="0" smtClean="0">
                <a:latin typeface="Times New Roman" panose="02020603050405020304" pitchFamily="18" charset="0"/>
              </a:rPr>
              <a:t>natural is to turn back to read bullet points as often happens in the common type of presentation. Although the audience might try to read the bullets for the beginning of the talk, people often become tired of reading because of cognitive overload. Then the presentation devolves into the audience watching the speaker reading bullet points from the screen. Such a delivery does not project confidence to the audience.</a:t>
            </a:r>
          </a:p>
          <a:p>
            <a:pPr>
              <a:tabLst>
                <a:tab pos="457200" algn="l"/>
              </a:tabLst>
            </a:pPr>
            <a:endParaRPr lang="en-US" altLang="en-US" i="1" dirty="0"/>
          </a:p>
          <a:p>
            <a:pPr>
              <a:tabLst>
                <a:tab pos="457200" algn="l"/>
              </a:tabLst>
            </a:pPr>
            <a:r>
              <a:rPr lang="en-US" altLang="en-US" i="1" dirty="0" smtClean="0">
                <a:latin typeface="Times New Roman" panose="02020603050405020304" pitchFamily="18" charset="0"/>
              </a:rPr>
              <a:t>Transition</a:t>
            </a:r>
            <a:r>
              <a:rPr lang="en-US" altLang="en-US" dirty="0" smtClean="0">
                <a:latin typeface="Times New Roman" panose="02020603050405020304" pitchFamily="18" charset="0"/>
              </a:rPr>
              <a:t>: So now that you know the three main principles of the assertion-evidence approach, many of you are thinking that this approach is more difficult than the common approach of following PowerPoint’s defaults and creating a presentation with phrase headlines supported by bullet lists. And you are correct. This approach is more difficult. So why use it?</a:t>
            </a:r>
          </a:p>
          <a:p>
            <a:endParaRPr lang="en-US" dirty="0" smtClean="0"/>
          </a:p>
          <a:p>
            <a:endParaRPr lang="en-US" dirty="0"/>
          </a:p>
          <a:p>
            <a:r>
              <a:rPr lang="en-US" sz="1100" b="1" dirty="0">
                <a:latin typeface="+mn-lt"/>
              </a:rPr>
              <a:t>Reference:</a:t>
            </a:r>
          </a:p>
          <a:p>
            <a:r>
              <a:rPr lang="en-US" sz="1100" dirty="0"/>
              <a:t>Michael Alley, </a:t>
            </a:r>
            <a:r>
              <a:rPr lang="en-US" sz="1100" i="1" dirty="0"/>
              <a:t>The Craft of Scientific Presentations</a:t>
            </a:r>
            <a:r>
              <a:rPr lang="en-US" sz="1100" dirty="0"/>
              <a:t>, 2</a:t>
            </a:r>
            <a:r>
              <a:rPr lang="en-US" sz="1100" baseline="30000" dirty="0"/>
              <a:t>nd</a:t>
            </a:r>
            <a:r>
              <a:rPr lang="en-US" sz="1100" dirty="0"/>
              <a:t> ed. (New York: Springer, 2013), pp. </a:t>
            </a:r>
            <a:r>
              <a:rPr lang="en-US" sz="1100" dirty="0" smtClean="0"/>
              <a:t>120-123.</a:t>
            </a:r>
            <a:endParaRPr lang="en-US" sz="1100" dirty="0"/>
          </a:p>
          <a:p>
            <a:r>
              <a:rPr lang="en-US" altLang="en-US" dirty="0" smtClean="0">
                <a:latin typeface="Times New Roman" panose="02020603050405020304" pitchFamily="18" charset="0"/>
              </a:rPr>
              <a:t> </a:t>
            </a:r>
          </a:p>
        </p:txBody>
      </p:sp>
      <p:sp>
        <p:nvSpPr>
          <p:cNvPr id="637956" name="Slide Number Placeholder 3"/>
          <p:cNvSpPr>
            <a:spLocks noGrp="1"/>
          </p:cNvSpPr>
          <p:nvPr>
            <p:ph type="sldNum" sz="quarter" idx="5"/>
          </p:nvPr>
        </p:nvSpPr>
        <p:spPr>
          <a:xfrm>
            <a:off x="4075112" y="9113838"/>
            <a:ext cx="3240088" cy="487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defRPr sz="2000" b="1">
                <a:solidFill>
                  <a:schemeClr val="tx1"/>
                </a:solidFill>
                <a:latin typeface="Calibri" panose="020F0502020204030204" pitchFamily="34" charset="0"/>
              </a:defRPr>
            </a:lvl1pPr>
            <a:lvl2pPr marL="755650" indent="-290513">
              <a:defRPr sz="2000" b="1">
                <a:solidFill>
                  <a:schemeClr val="tx1"/>
                </a:solidFill>
                <a:latin typeface="Calibri" panose="020F0502020204030204" pitchFamily="34" charset="0"/>
              </a:defRPr>
            </a:lvl2pPr>
            <a:lvl3pPr marL="1163638" indent="-231775">
              <a:defRPr sz="2000" b="1">
                <a:solidFill>
                  <a:schemeClr val="tx1"/>
                </a:solidFill>
                <a:latin typeface="Calibri" panose="020F0502020204030204" pitchFamily="34" charset="0"/>
              </a:defRPr>
            </a:lvl3pPr>
            <a:lvl4pPr marL="1630363" indent="-231775">
              <a:defRPr sz="2000" b="1">
                <a:solidFill>
                  <a:schemeClr val="tx1"/>
                </a:solidFill>
                <a:latin typeface="Calibri" panose="020F0502020204030204" pitchFamily="34" charset="0"/>
              </a:defRPr>
            </a:lvl4pPr>
            <a:lvl5pPr marL="2095500" indent="-231775">
              <a:defRPr sz="2000" b="1">
                <a:solidFill>
                  <a:schemeClr val="tx1"/>
                </a:solidFill>
                <a:latin typeface="Calibri" panose="020F0502020204030204" pitchFamily="34" charset="0"/>
              </a:defRPr>
            </a:lvl5pPr>
            <a:lvl6pPr marL="2552700" indent="-231775" eaLnBrk="0" fontAlgn="base" hangingPunct="0">
              <a:spcBef>
                <a:spcPct val="0"/>
              </a:spcBef>
              <a:spcAft>
                <a:spcPct val="0"/>
              </a:spcAft>
              <a:defRPr sz="2000" b="1">
                <a:solidFill>
                  <a:schemeClr val="tx1"/>
                </a:solidFill>
                <a:latin typeface="Calibri" panose="020F0502020204030204" pitchFamily="34" charset="0"/>
              </a:defRPr>
            </a:lvl6pPr>
            <a:lvl7pPr marL="3009900" indent="-231775" eaLnBrk="0" fontAlgn="base" hangingPunct="0">
              <a:spcBef>
                <a:spcPct val="0"/>
              </a:spcBef>
              <a:spcAft>
                <a:spcPct val="0"/>
              </a:spcAft>
              <a:defRPr sz="2000" b="1">
                <a:solidFill>
                  <a:schemeClr val="tx1"/>
                </a:solidFill>
                <a:latin typeface="Calibri" panose="020F0502020204030204" pitchFamily="34" charset="0"/>
              </a:defRPr>
            </a:lvl7pPr>
            <a:lvl8pPr marL="3467100" indent="-231775" eaLnBrk="0" fontAlgn="base" hangingPunct="0">
              <a:spcBef>
                <a:spcPct val="0"/>
              </a:spcBef>
              <a:spcAft>
                <a:spcPct val="0"/>
              </a:spcAft>
              <a:defRPr sz="2000" b="1">
                <a:solidFill>
                  <a:schemeClr val="tx1"/>
                </a:solidFill>
                <a:latin typeface="Calibri" panose="020F0502020204030204" pitchFamily="34" charset="0"/>
              </a:defRPr>
            </a:lvl8pPr>
            <a:lvl9pPr marL="3924300" indent="-231775" eaLnBrk="0" fontAlgn="base" hangingPunct="0">
              <a:spcBef>
                <a:spcPct val="0"/>
              </a:spcBef>
              <a:spcAft>
                <a:spcPct val="0"/>
              </a:spcAft>
              <a:defRPr sz="2000" b="1">
                <a:solidFill>
                  <a:schemeClr val="tx1"/>
                </a:solidFill>
                <a:latin typeface="Calibri" panose="020F0502020204030204" pitchFamily="34" charset="0"/>
              </a:defRPr>
            </a:lvl9pPr>
          </a:lstStyle>
          <a:p>
            <a:fld id="{8D0E36DE-2DE2-4778-9C7E-F9B9479F792A}" type="slidenum">
              <a:rPr lang="en-US" altLang="en-US" sz="1200" b="0" smtClean="0">
                <a:solidFill>
                  <a:srgbClr val="000000"/>
                </a:solidFill>
                <a:cs typeface="Arial" panose="020B0604020202020204" pitchFamily="34" charset="0"/>
              </a:rPr>
              <a:pPr/>
              <a:t>5</a:t>
            </a:fld>
            <a:endParaRPr lang="en-US" altLang="en-US" sz="1200" b="0" dirty="0" smtClean="0">
              <a:solidFill>
                <a:srgbClr val="000000"/>
              </a:solidFill>
              <a:cs typeface="Arial" panose="020B0604020202020204" pitchFamily="34" charset="0"/>
            </a:endParaRPr>
          </a:p>
        </p:txBody>
      </p:sp>
      <p:sp>
        <p:nvSpPr>
          <p:cNvPr id="2" name="Footer Placeholder 1"/>
          <p:cNvSpPr>
            <a:spLocks noGrp="1"/>
          </p:cNvSpPr>
          <p:nvPr>
            <p:ph type="ftr" idx="10"/>
          </p:nvPr>
        </p:nvSpPr>
        <p:spPr>
          <a:xfrm>
            <a:off x="0" y="9132888"/>
            <a:ext cx="2971799" cy="457200"/>
          </a:xfrm>
        </p:spPr>
        <p:txBody>
          <a:bodyPr/>
          <a:lstStyle/>
          <a:p>
            <a:r>
              <a:rPr lang="en-US" smtClean="0"/>
              <a:t>www.assertion-evidence.com</a:t>
            </a:r>
            <a:endParaRPr lang="en-US" dirty="0"/>
          </a:p>
        </p:txBody>
      </p:sp>
    </p:spTree>
    <p:extLst>
      <p:ext uri="{BB962C8B-B14F-4D97-AF65-F5344CB8AC3E}">
        <p14:creationId xmlns:p14="http://schemas.microsoft.com/office/powerpoint/2010/main" val="428224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cap="flat"/>
        </p:spPr>
      </p:sp>
      <p:sp>
        <p:nvSpPr>
          <p:cNvPr id="289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New Roman" panose="02020603050405020304" pitchFamily="18" charset="0"/>
                <a:cs typeface="Times New Roman" panose="02020603050405020304" pitchFamily="18" charset="0"/>
              </a:rPr>
              <a:t>One assumption for this talk is that the success of an engineering or scientific talk is how much the audience understands, remembers, and understands. With that assumption, let’s look at how the assertion-evidence approach fares</a:t>
            </a:r>
            <a:r>
              <a:rPr lang="en-US" dirty="0" smtClean="0">
                <a:latin typeface="Times New Roman" panose="02020603050405020304" pitchFamily="18" charset="0"/>
                <a:cs typeface="Times New Roman" panose="02020603050405020304" pitchFamily="18" charset="0"/>
              </a:rPr>
              <a:t>.</a:t>
            </a:r>
          </a:p>
          <a:p>
            <a:pPr>
              <a:tabLst>
                <a:tab pos="457200" algn="l"/>
              </a:tabLst>
            </a:pPr>
            <a:r>
              <a:rPr lang="en-US" dirty="0" smtClean="0">
                <a:latin typeface="Times New Roman" panose="02020603050405020304" pitchFamily="18" charset="0"/>
                <a:cs typeface="Times New Roman" panose="02020603050405020304" pitchFamily="18" charset="0"/>
              </a:rPr>
              <a:t>	Please note that although this talk does not discuss the third part of the assumption (“to believe”), assertion-evidence talks in general are more believable, according to the principles of Stephen Toulmin. According to Toulmin, audience are more likely to believe your argument if they know and appreciate the assertions. In an assertion-evidence talk, the assertions stand out. In a bullet-list talk, the assertions are usually buried in a bullet list.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1100" b="1" dirty="0" smtClean="0">
                <a:latin typeface="Calibri" panose="020F0502020204030204" pitchFamily="34" charset="0"/>
              </a:rPr>
              <a:t>References:</a:t>
            </a:r>
            <a:endParaRPr lang="en-US" sz="1100" b="1" dirty="0">
              <a:latin typeface="Calibri" panose="020F0502020204030204" pitchFamily="34" charset="0"/>
            </a:endParaRPr>
          </a:p>
          <a:p>
            <a:pPr marL="228600" indent="-228600">
              <a:buFont typeface="+mj-lt"/>
              <a:buAutoNum type="arabicPeriod"/>
            </a:pPr>
            <a:r>
              <a:rPr lang="en-US" sz="1100" dirty="0" smtClean="0">
                <a:latin typeface="Times New Roman" panose="02020603050405020304" pitchFamily="18" charset="0"/>
                <a:cs typeface="Times New Roman" panose="02020603050405020304" pitchFamily="18" charset="0"/>
              </a:rPr>
              <a:t>Image: Leonhard </a:t>
            </a:r>
            <a:r>
              <a:rPr lang="en-US" sz="1100" dirty="0" smtClean="0">
                <a:latin typeface="Times New Roman" panose="02020603050405020304" pitchFamily="18" charset="0"/>
                <a:cs typeface="Times New Roman" panose="02020603050405020304" pitchFamily="18" charset="0"/>
              </a:rPr>
              <a:t>Center Speaking Contest, College of Engineering, Penn State: January 2014</a:t>
            </a:r>
            <a:r>
              <a:rPr lang="en-US" sz="1100" dirty="0" smtClean="0">
                <a:latin typeface="Times New Roman" panose="02020603050405020304" pitchFamily="18" charset="0"/>
                <a:cs typeface="Times New Roman" panose="02020603050405020304" pitchFamily="18" charset="0"/>
              </a:rPr>
              <a:t>.</a:t>
            </a:r>
          </a:p>
          <a:p>
            <a:pPr marL="228600" lvl="0" indent="-228600">
              <a:buFont typeface="+mj-lt"/>
              <a:buAutoNum type="arabicPeriod"/>
            </a:pPr>
            <a:r>
              <a:rPr lang="en-US" sz="1100" dirty="0">
                <a:solidFill>
                  <a:srgbClr val="000000"/>
                </a:solidFill>
                <a:latin typeface="Times New Roman" panose="02020603050405020304" pitchFamily="18" charset="0"/>
                <a:cs typeface="Times New Roman" panose="02020603050405020304" pitchFamily="18" charset="0"/>
              </a:rPr>
              <a:t>Michael Alley, </a:t>
            </a:r>
            <a:r>
              <a:rPr lang="en-US" sz="1100" i="1" dirty="0">
                <a:solidFill>
                  <a:srgbClr val="000000"/>
                </a:solidFill>
                <a:latin typeface="Times New Roman" panose="02020603050405020304" pitchFamily="18" charset="0"/>
                <a:cs typeface="Times New Roman" panose="02020603050405020304" pitchFamily="18" charset="0"/>
              </a:rPr>
              <a:t>The Craft of Scientific Presentations</a:t>
            </a:r>
            <a:r>
              <a:rPr lang="en-US" sz="1100" dirty="0">
                <a:solidFill>
                  <a:srgbClr val="000000"/>
                </a:solidFill>
                <a:latin typeface="Times New Roman" panose="02020603050405020304" pitchFamily="18" charset="0"/>
                <a:cs typeface="Times New Roman" panose="02020603050405020304" pitchFamily="18" charset="0"/>
              </a:rPr>
              <a:t>, 2</a:t>
            </a:r>
            <a:r>
              <a:rPr lang="en-US" sz="1100" baseline="30000" dirty="0">
                <a:solidFill>
                  <a:srgbClr val="000000"/>
                </a:solidFill>
                <a:latin typeface="Times New Roman" panose="02020603050405020304" pitchFamily="18" charset="0"/>
                <a:cs typeface="Times New Roman" panose="02020603050405020304" pitchFamily="18" charset="0"/>
              </a:rPr>
              <a:t>nd</a:t>
            </a:r>
            <a:r>
              <a:rPr lang="en-US" sz="1100" dirty="0">
                <a:solidFill>
                  <a:srgbClr val="000000"/>
                </a:solidFill>
                <a:latin typeface="Times New Roman" panose="02020603050405020304" pitchFamily="18" charset="0"/>
                <a:cs typeface="Times New Roman" panose="02020603050405020304" pitchFamily="18" charset="0"/>
              </a:rPr>
              <a:t> ed. (New York: Springer, 2013), </a:t>
            </a:r>
            <a:r>
              <a:rPr lang="en-US" sz="1100" dirty="0" smtClean="0">
                <a:solidFill>
                  <a:srgbClr val="000000"/>
                </a:solidFill>
                <a:latin typeface="Times New Roman" panose="02020603050405020304" pitchFamily="18" charset="0"/>
                <a:cs typeface="Times New Roman" panose="02020603050405020304" pitchFamily="18" charset="0"/>
              </a:rPr>
              <a:t>p. 91.</a:t>
            </a:r>
            <a:endParaRPr lang="en-US" sz="1100" dirty="0">
              <a:solidFill>
                <a:srgbClr val="000000"/>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US" sz="11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a:xfrm>
            <a:off x="4075112" y="9113838"/>
            <a:ext cx="3240088" cy="487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defRPr sz="2000" b="1">
                <a:solidFill>
                  <a:schemeClr val="tx1"/>
                </a:solidFill>
                <a:latin typeface="Calibri" panose="020F0502020204030204" pitchFamily="34" charset="0"/>
              </a:defRPr>
            </a:lvl1pPr>
            <a:lvl2pPr marL="755650" indent="-290513">
              <a:defRPr sz="2000" b="1">
                <a:solidFill>
                  <a:schemeClr val="tx1"/>
                </a:solidFill>
                <a:latin typeface="Calibri" panose="020F0502020204030204" pitchFamily="34" charset="0"/>
              </a:defRPr>
            </a:lvl2pPr>
            <a:lvl3pPr marL="1163638" indent="-231775">
              <a:defRPr sz="2000" b="1">
                <a:solidFill>
                  <a:schemeClr val="tx1"/>
                </a:solidFill>
                <a:latin typeface="Calibri" panose="020F0502020204030204" pitchFamily="34" charset="0"/>
              </a:defRPr>
            </a:lvl3pPr>
            <a:lvl4pPr marL="1630363" indent="-231775">
              <a:defRPr sz="2000" b="1">
                <a:solidFill>
                  <a:schemeClr val="tx1"/>
                </a:solidFill>
                <a:latin typeface="Calibri" panose="020F0502020204030204" pitchFamily="34" charset="0"/>
              </a:defRPr>
            </a:lvl4pPr>
            <a:lvl5pPr marL="2095500" indent="-231775">
              <a:defRPr sz="2000" b="1">
                <a:solidFill>
                  <a:schemeClr val="tx1"/>
                </a:solidFill>
                <a:latin typeface="Calibri" panose="020F0502020204030204" pitchFamily="34" charset="0"/>
              </a:defRPr>
            </a:lvl5pPr>
            <a:lvl6pPr marL="2552700" indent="-231775" eaLnBrk="0" fontAlgn="base" hangingPunct="0">
              <a:spcBef>
                <a:spcPct val="0"/>
              </a:spcBef>
              <a:spcAft>
                <a:spcPct val="0"/>
              </a:spcAft>
              <a:defRPr sz="2000" b="1">
                <a:solidFill>
                  <a:schemeClr val="tx1"/>
                </a:solidFill>
                <a:latin typeface="Calibri" panose="020F0502020204030204" pitchFamily="34" charset="0"/>
              </a:defRPr>
            </a:lvl6pPr>
            <a:lvl7pPr marL="3009900" indent="-231775" eaLnBrk="0" fontAlgn="base" hangingPunct="0">
              <a:spcBef>
                <a:spcPct val="0"/>
              </a:spcBef>
              <a:spcAft>
                <a:spcPct val="0"/>
              </a:spcAft>
              <a:defRPr sz="2000" b="1">
                <a:solidFill>
                  <a:schemeClr val="tx1"/>
                </a:solidFill>
                <a:latin typeface="Calibri" panose="020F0502020204030204" pitchFamily="34" charset="0"/>
              </a:defRPr>
            </a:lvl7pPr>
            <a:lvl8pPr marL="3467100" indent="-231775" eaLnBrk="0" fontAlgn="base" hangingPunct="0">
              <a:spcBef>
                <a:spcPct val="0"/>
              </a:spcBef>
              <a:spcAft>
                <a:spcPct val="0"/>
              </a:spcAft>
              <a:defRPr sz="2000" b="1">
                <a:solidFill>
                  <a:schemeClr val="tx1"/>
                </a:solidFill>
                <a:latin typeface="Calibri" panose="020F0502020204030204" pitchFamily="34" charset="0"/>
              </a:defRPr>
            </a:lvl8pPr>
            <a:lvl9pPr marL="3924300" indent="-231775" eaLnBrk="0" fontAlgn="base" hangingPunct="0">
              <a:spcBef>
                <a:spcPct val="0"/>
              </a:spcBef>
              <a:spcAft>
                <a:spcPct val="0"/>
              </a:spcAft>
              <a:defRPr sz="2000" b="1">
                <a:solidFill>
                  <a:schemeClr val="tx1"/>
                </a:solidFill>
                <a:latin typeface="Calibri" panose="020F0502020204030204" pitchFamily="34" charset="0"/>
              </a:defRPr>
            </a:lvl9pPr>
          </a:lstStyle>
          <a:p>
            <a:fld id="{CA5A0F65-D182-44C1-9FAD-A9B13ADA5337}" type="slidenum">
              <a:rPr lang="en-US" altLang="en-US" sz="1200" b="0" smtClean="0">
                <a:solidFill>
                  <a:srgbClr val="000000"/>
                </a:solidFill>
                <a:cs typeface="Arial" panose="020B0604020202020204" pitchFamily="34" charset="0"/>
              </a:rPr>
              <a:t>6</a:t>
            </a:fld>
            <a:endParaRPr lang="en-US" altLang="en-US" sz="1200" b="0" dirty="0" smtClean="0">
              <a:solidFill>
                <a:srgbClr val="000000"/>
              </a:solidFill>
              <a:cs typeface="Arial" panose="020B0604020202020204" pitchFamily="34" charset="0"/>
            </a:endParaRPr>
          </a:p>
        </p:txBody>
      </p:sp>
      <p:sp>
        <p:nvSpPr>
          <p:cNvPr id="2" name="Footer Placeholder 1"/>
          <p:cNvSpPr>
            <a:spLocks noGrp="1"/>
          </p:cNvSpPr>
          <p:nvPr>
            <p:ph type="ftr" idx="10"/>
          </p:nvPr>
        </p:nvSpPr>
        <p:spPr>
          <a:xfrm>
            <a:off x="19050" y="9144000"/>
            <a:ext cx="2971799" cy="457200"/>
          </a:xfrm>
        </p:spPr>
        <p:txBody>
          <a:bodyPr/>
          <a:lstStyle/>
          <a:p>
            <a:r>
              <a:rPr lang="en-US" dirty="0" smtClean="0"/>
              <a:t>www.assertion-evidence.com</a:t>
            </a:r>
            <a:endParaRPr lang="en-US" dirty="0"/>
          </a:p>
        </p:txBody>
      </p:sp>
    </p:spTree>
    <p:extLst>
      <p:ext uri="{BB962C8B-B14F-4D97-AF65-F5344CB8AC3E}">
        <p14:creationId xmlns:p14="http://schemas.microsoft.com/office/powerpoint/2010/main" val="2588033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txBox="1">
            <a:spLocks noGrp="1" noChangeArrowheads="1"/>
          </p:cNvSpPr>
          <p:nvPr/>
        </p:nvSpPr>
        <p:spPr bwMode="auto">
          <a:xfrm>
            <a:off x="4144962" y="9121775"/>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69C61506-147C-4534-92B2-DA03CB417558}" type="slidenum">
              <a:rPr lang="en-US" sz="1200" b="0">
                <a:solidFill>
                  <a:srgbClr val="000000"/>
                </a:solidFill>
              </a:rPr>
              <a:pPr algn="r" eaLnBrk="1" hangingPunct="1"/>
              <a:t>7</a:t>
            </a:fld>
            <a:endParaRPr lang="en-US" sz="1200" b="0" dirty="0">
              <a:solidFill>
                <a:srgbClr val="000000"/>
              </a:solidFill>
            </a:endParaRPr>
          </a:p>
        </p:txBody>
      </p:sp>
      <p:sp>
        <p:nvSpPr>
          <p:cNvPr id="362499" name="Rectangle 2"/>
          <p:cNvSpPr>
            <a:spLocks noGrp="1" noRot="1" noChangeAspect="1" noChangeArrowheads="1" noTextEdit="1"/>
          </p:cNvSpPr>
          <p:nvPr>
            <p:ph type="sldImg"/>
          </p:nvPr>
        </p:nvSpPr>
        <p:spPr>
          <a:xfrm>
            <a:off x="1276350" y="735013"/>
            <a:ext cx="4764088" cy="3571875"/>
          </a:xfrm>
          <a:ln/>
        </p:spPr>
      </p:sp>
      <p:sp>
        <p:nvSpPr>
          <p:cNvPr id="36250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12" tIns="46820" rIns="95312" bIns="46820"/>
          <a:lstStyle/>
          <a:p>
            <a:pPr defTabSz="915988" eaLnBrk="1" hangingPunct="1">
              <a:spcBef>
                <a:spcPct val="0"/>
              </a:spcBef>
            </a:pPr>
            <a:r>
              <a:rPr lang="en-US" dirty="0" smtClean="0">
                <a:latin typeface="Times New Roman" panose="02020603050405020304" pitchFamily="18" charset="0"/>
                <a:cs typeface="Times New Roman" panose="02020603050405020304" pitchFamily="18" charset="0"/>
              </a:rPr>
              <a:t>This slide is part of a sequence that explains an experiment to test whether using the assertion-evidence approach leads to better audience understanding and recall. If you receive questions during this part, you can simply direct the audience to the website that explains </a:t>
            </a:r>
            <a:r>
              <a:rPr lang="en-US" dirty="0">
                <a:latin typeface="Times New Roman" panose="02020603050405020304" pitchFamily="18" charset="0"/>
                <a:cs typeface="Times New Roman" panose="02020603050405020304" pitchFamily="18" charset="0"/>
              </a:rPr>
              <a:t>the research: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hlinkClick r:id="rId3"/>
              </a:rPr>
              <a:t>www.assertion-evidence.com/research-papers.html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defTabSz="915988" eaLnBrk="1" hangingPunct="1">
              <a:spcBef>
                <a:spcPct val="0"/>
              </a:spcBef>
              <a:tabLst>
                <a:tab pos="457200" algn="l"/>
              </a:tabLst>
            </a:pPr>
            <a:r>
              <a:rPr lang="en-US" dirty="0" smtClean="0">
                <a:latin typeface="Times New Roman" panose="02020603050405020304" pitchFamily="18" charset="0"/>
                <a:cs typeface="Times New Roman" panose="02020603050405020304" pitchFamily="18" charset="0"/>
              </a:rPr>
              <a:t>Be </a:t>
            </a:r>
            <a:r>
              <a:rPr lang="en-US" dirty="0" smtClean="0">
                <a:latin typeface="Times New Roman" panose="02020603050405020304" pitchFamily="18" charset="0"/>
                <a:cs typeface="Times New Roman" panose="02020603050405020304" pitchFamily="18" charset="0"/>
              </a:rPr>
              <a:t>sure to view this slide in the slideshow mode and be patient with the animation because it is on a delay.</a:t>
            </a:r>
          </a:p>
          <a:p>
            <a:pPr defTabSz="915988" eaLnBrk="1" hangingPunct="1">
              <a:spcBef>
                <a:spcPct val="0"/>
              </a:spcBef>
            </a:pPr>
            <a:endParaRPr lang="en-US" dirty="0" smtClean="0">
              <a:latin typeface="Times New Roman" panose="02020603050405020304" pitchFamily="18" charset="0"/>
              <a:cs typeface="Times New Roman" panose="02020603050405020304" pitchFamily="18" charset="0"/>
            </a:endParaRPr>
          </a:p>
          <a:p>
            <a:pPr defTabSz="915988" eaLnBrk="1" hangingPunct="1">
              <a:spcBef>
                <a:spcPct val="0"/>
              </a:spcBef>
            </a:pPr>
            <a:endParaRPr lang="en-US" dirty="0">
              <a:latin typeface="Times New Roman" panose="02020603050405020304" pitchFamily="18" charset="0"/>
              <a:cs typeface="Times New Roman" panose="02020603050405020304" pitchFamily="18" charset="0"/>
            </a:endParaRPr>
          </a:p>
          <a:p>
            <a:pPr lvl="0" defTabSz="915988" eaLnBrk="1" hangingPunct="1">
              <a:spcBef>
                <a:spcPct val="0"/>
              </a:spcBef>
            </a:pPr>
            <a:r>
              <a:rPr lang="en-US" sz="1100" b="1" dirty="0">
                <a:solidFill>
                  <a:srgbClr val="000000"/>
                </a:solidFill>
                <a:latin typeface="Calibri"/>
                <a:cs typeface="Times New Roman" panose="02020603050405020304" pitchFamily="18" charset="0"/>
              </a:rPr>
              <a:t>References:</a:t>
            </a:r>
          </a:p>
          <a:p>
            <a:pPr marL="228600" lvl="0" indent="-228600" defTabSz="915988" eaLnBrk="1" hangingPunct="1">
              <a:spcBef>
                <a:spcPct val="0"/>
              </a:spcBef>
              <a:buFont typeface="+mj-lt"/>
              <a:buAutoNum type="arabicPeriod"/>
            </a:pPr>
            <a:r>
              <a:rPr lang="en-US" sz="1100" dirty="0">
                <a:solidFill>
                  <a:srgbClr val="000000"/>
                </a:solidFill>
                <a:latin typeface="Times New Roman" panose="02020603050405020304" pitchFamily="18" charset="0"/>
                <a:cs typeface="Times New Roman" panose="02020603050405020304" pitchFamily="18" charset="0"/>
              </a:rPr>
              <a:t>Joanna K. Garner and Michael Alley, “How the Design of Presentation Slides Affects Audience Comprehension: A Case for the Assertion–Evidence Approach,” </a:t>
            </a:r>
            <a:r>
              <a:rPr lang="en-US" sz="1100" i="1" dirty="0">
                <a:solidFill>
                  <a:srgbClr val="000000"/>
                </a:solidFill>
                <a:latin typeface="Times New Roman" panose="02020603050405020304" pitchFamily="18" charset="0"/>
                <a:cs typeface="Times New Roman" panose="02020603050405020304" pitchFamily="18" charset="0"/>
              </a:rPr>
              <a:t>International Journal of Engineering Education</a:t>
            </a:r>
            <a:r>
              <a:rPr lang="en-US" sz="1100" dirty="0">
                <a:solidFill>
                  <a:srgbClr val="000000"/>
                </a:solidFill>
                <a:latin typeface="Times New Roman" panose="02020603050405020304" pitchFamily="18" charset="0"/>
                <a:cs typeface="Times New Roman" panose="02020603050405020304" pitchFamily="18" charset="0"/>
              </a:rPr>
              <a:t>, vol. 29, no. 6 (2013), pp. 1564–1579</a:t>
            </a:r>
          </a:p>
          <a:p>
            <a:pPr marL="228600" lvl="0" indent="-228600" defTabSz="915988" eaLnBrk="1" hangingPunct="1">
              <a:spcBef>
                <a:spcPct val="0"/>
              </a:spcBef>
              <a:buFont typeface="+mj-lt"/>
              <a:buAutoNum type="arabicPeriod"/>
            </a:pPr>
            <a:r>
              <a:rPr lang="en-US" sz="1100" dirty="0">
                <a:solidFill>
                  <a:srgbClr val="000000"/>
                </a:solidFill>
                <a:latin typeface="Times New Roman" panose="02020603050405020304" pitchFamily="18" charset="0"/>
                <a:cs typeface="Times New Roman" panose="02020603050405020304" pitchFamily="18" charset="0"/>
              </a:rPr>
              <a:t>Michael Alley, </a:t>
            </a:r>
            <a:r>
              <a:rPr lang="en-US" sz="1100" i="1" dirty="0">
                <a:solidFill>
                  <a:srgbClr val="000000"/>
                </a:solidFill>
                <a:latin typeface="Times New Roman" panose="02020603050405020304" pitchFamily="18" charset="0"/>
                <a:cs typeface="Times New Roman" panose="02020603050405020304" pitchFamily="18" charset="0"/>
              </a:rPr>
              <a:t>The Craft of Scientific Presentations</a:t>
            </a:r>
            <a:r>
              <a:rPr lang="en-US" sz="1100" dirty="0">
                <a:solidFill>
                  <a:srgbClr val="000000"/>
                </a:solidFill>
                <a:latin typeface="Times New Roman" panose="02020603050405020304" pitchFamily="18" charset="0"/>
                <a:cs typeface="Times New Roman" panose="02020603050405020304" pitchFamily="18" charset="0"/>
              </a:rPr>
              <a:t>, 2</a:t>
            </a:r>
            <a:r>
              <a:rPr lang="en-US" sz="1100" baseline="30000" dirty="0">
                <a:solidFill>
                  <a:srgbClr val="000000"/>
                </a:solidFill>
                <a:latin typeface="Times New Roman" panose="02020603050405020304" pitchFamily="18" charset="0"/>
                <a:cs typeface="Times New Roman" panose="02020603050405020304" pitchFamily="18" charset="0"/>
              </a:rPr>
              <a:t>nd</a:t>
            </a:r>
            <a:r>
              <a:rPr lang="en-US" sz="1100" dirty="0">
                <a:solidFill>
                  <a:srgbClr val="000000"/>
                </a:solidFill>
                <a:latin typeface="Times New Roman" panose="02020603050405020304" pitchFamily="18" charset="0"/>
                <a:cs typeface="Times New Roman" panose="02020603050405020304" pitchFamily="18" charset="0"/>
              </a:rPr>
              <a:t> ed. (New York: Springer, 2013), pp. 117-120.</a:t>
            </a:r>
          </a:p>
          <a:p>
            <a:pPr defTabSz="915988" eaLnBrk="1" hangingPunct="1">
              <a:spcBef>
                <a:spcPct val="0"/>
              </a:spcBef>
            </a:pPr>
            <a:endParaRPr lang="en-US" sz="1100" dirty="0" smtClean="0">
              <a:latin typeface="Times New Roman" panose="02020603050405020304" pitchFamily="18" charset="0"/>
              <a:cs typeface="Times New Roman" panose="02020603050405020304" pitchFamily="18" charset="0"/>
            </a:endParaRPr>
          </a:p>
          <a:p>
            <a:pPr defTabSz="915988" eaLnBrk="1" hangingPunct="1">
              <a:spcBef>
                <a:spcPct val="0"/>
              </a:spcBef>
            </a:pPr>
            <a:endParaRPr lang="en-US" sz="1100" dirty="0" smtClean="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idx="10"/>
          </p:nvPr>
        </p:nvSpPr>
        <p:spPr>
          <a:xfrm>
            <a:off x="0" y="9123363"/>
            <a:ext cx="2971799" cy="457200"/>
          </a:xfrm>
        </p:spPr>
        <p:txBody>
          <a:bodyPr/>
          <a:lstStyle/>
          <a:p>
            <a:r>
              <a:rPr lang="en-US" dirty="0" smtClean="0"/>
              <a:t>www.assertion-evidence.com</a:t>
            </a:r>
            <a:endParaRPr lang="en-US" dirty="0"/>
          </a:p>
        </p:txBody>
      </p:sp>
    </p:spTree>
    <p:extLst>
      <p:ext uri="{BB962C8B-B14F-4D97-AF65-F5344CB8AC3E}">
        <p14:creationId xmlns:p14="http://schemas.microsoft.com/office/powerpoint/2010/main" val="235012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a:xfrm>
            <a:off x="731838" y="4560888"/>
            <a:ext cx="5851525" cy="4400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1" tIns="48325" rIns="96651" bIns="48325"/>
          <a:lstStyle/>
          <a:p>
            <a:pPr defTabSz="915988">
              <a:spcBef>
                <a:spcPct val="0"/>
              </a:spcBef>
            </a:pPr>
            <a:r>
              <a:rPr lang="en-US" dirty="0">
                <a:latin typeface="Times New Roman" panose="02020603050405020304" pitchFamily="18" charset="0"/>
                <a:cs typeface="Times New Roman" panose="02020603050405020304" pitchFamily="18" charset="0"/>
              </a:rPr>
              <a:t>This slide is part of a sequence that explains an experiment to test whether using the assertion-evidence approach leads to better audience understanding and recall. If you receive questions during this part, you can simply direct the audience to the website that explains the research: </a:t>
            </a:r>
            <a:br>
              <a:rPr lang="en-US" dirty="0">
                <a:latin typeface="Times New Roman" panose="02020603050405020304" pitchFamily="18" charset="0"/>
                <a:cs typeface="Times New Roman" panose="02020603050405020304" pitchFamily="18" charset="0"/>
              </a:rPr>
            </a:br>
            <a:r>
              <a:rPr lang="en-US" dirty="0"/>
              <a:t> </a:t>
            </a:r>
            <a:r>
              <a:rPr lang="en-US" dirty="0" smtClean="0"/>
              <a:t>	</a:t>
            </a:r>
            <a:r>
              <a:rPr lang="en-US" dirty="0" smtClean="0">
                <a:hlinkClick r:id="rId3"/>
              </a:rPr>
              <a:t>www.assertion-evidence.com/research-papers.html</a:t>
            </a:r>
            <a:r>
              <a:rPr lang="en-US" dirty="0" smtClean="0"/>
              <a:t>  </a:t>
            </a:r>
            <a:endParaRPr lang="en-US" dirty="0">
              <a:latin typeface="Times New Roman" panose="02020603050405020304" pitchFamily="18" charset="0"/>
              <a:cs typeface="Times New Roman" panose="02020603050405020304" pitchFamily="18" charset="0"/>
            </a:endParaRPr>
          </a:p>
          <a:p>
            <a:pPr defTabSz="915988" eaLnBrk="1" hangingPunct="1">
              <a:spcBef>
                <a:spcPct val="0"/>
              </a:spcBef>
            </a:pPr>
            <a:endParaRPr lang="en-US" dirty="0">
              <a:latin typeface="Times New Roman" panose="02020603050405020304" pitchFamily="18" charset="0"/>
              <a:cs typeface="Times New Roman" panose="02020603050405020304" pitchFamily="18" charset="0"/>
            </a:endParaRPr>
          </a:p>
          <a:p>
            <a:pPr defTabSz="915988" eaLnBrk="1" hangingPunct="1">
              <a:spcBef>
                <a:spcPct val="0"/>
              </a:spcBef>
            </a:pPr>
            <a:endParaRPr lang="en-US" dirty="0">
              <a:latin typeface="Times New Roman" panose="02020603050405020304" pitchFamily="18" charset="0"/>
              <a:cs typeface="Times New Roman" panose="02020603050405020304" pitchFamily="18" charset="0"/>
            </a:endParaRPr>
          </a:p>
          <a:p>
            <a:pPr lvl="0" defTabSz="915988" eaLnBrk="1" hangingPunct="1">
              <a:spcBef>
                <a:spcPct val="0"/>
              </a:spcBef>
            </a:pPr>
            <a:r>
              <a:rPr lang="en-US" sz="1100" b="1" dirty="0">
                <a:solidFill>
                  <a:srgbClr val="000000"/>
                </a:solidFill>
                <a:latin typeface="Calibri"/>
                <a:cs typeface="Times New Roman" panose="02020603050405020304" pitchFamily="18" charset="0"/>
              </a:rPr>
              <a:t>References:</a:t>
            </a:r>
          </a:p>
          <a:p>
            <a:pPr marL="228600" lvl="0" indent="-228600" defTabSz="915988" eaLnBrk="1" hangingPunct="1">
              <a:spcBef>
                <a:spcPct val="0"/>
              </a:spcBef>
              <a:buFont typeface="+mj-lt"/>
              <a:buAutoNum type="arabicPeriod"/>
            </a:pPr>
            <a:r>
              <a:rPr lang="en-US" sz="1100" dirty="0">
                <a:solidFill>
                  <a:srgbClr val="000000"/>
                </a:solidFill>
                <a:latin typeface="Times New Roman" panose="02020603050405020304" pitchFamily="18" charset="0"/>
                <a:cs typeface="Times New Roman" panose="02020603050405020304" pitchFamily="18" charset="0"/>
              </a:rPr>
              <a:t>Joanna K. Garner and Michael Alley, “How the Design of Presentation Slides Affects Audience Comprehension: A Case for the Assertion–Evidence Approach,” </a:t>
            </a:r>
            <a:r>
              <a:rPr lang="en-US" sz="1100" i="1" dirty="0">
                <a:solidFill>
                  <a:srgbClr val="000000"/>
                </a:solidFill>
                <a:latin typeface="Times New Roman" panose="02020603050405020304" pitchFamily="18" charset="0"/>
                <a:cs typeface="Times New Roman" panose="02020603050405020304" pitchFamily="18" charset="0"/>
              </a:rPr>
              <a:t>International Journal of Engineering Education</a:t>
            </a:r>
            <a:r>
              <a:rPr lang="en-US" sz="1100" dirty="0">
                <a:solidFill>
                  <a:srgbClr val="000000"/>
                </a:solidFill>
                <a:latin typeface="Times New Roman" panose="02020603050405020304" pitchFamily="18" charset="0"/>
                <a:cs typeface="Times New Roman" panose="02020603050405020304" pitchFamily="18" charset="0"/>
              </a:rPr>
              <a:t>, vol. 29, no. 6 (2013), pp. 1564–1579</a:t>
            </a:r>
          </a:p>
          <a:p>
            <a:pPr marL="228600" lvl="0" indent="-228600" defTabSz="915988" eaLnBrk="1" hangingPunct="1">
              <a:spcBef>
                <a:spcPct val="0"/>
              </a:spcBef>
              <a:buFont typeface="+mj-lt"/>
              <a:buAutoNum type="arabicPeriod"/>
            </a:pPr>
            <a:r>
              <a:rPr lang="en-US" sz="1100" dirty="0">
                <a:solidFill>
                  <a:srgbClr val="000000"/>
                </a:solidFill>
                <a:latin typeface="Times New Roman" panose="02020603050405020304" pitchFamily="18" charset="0"/>
                <a:cs typeface="Times New Roman" panose="02020603050405020304" pitchFamily="18" charset="0"/>
              </a:rPr>
              <a:t>Michael Alley, </a:t>
            </a:r>
            <a:r>
              <a:rPr lang="en-US" sz="1100" i="1" dirty="0">
                <a:solidFill>
                  <a:srgbClr val="000000"/>
                </a:solidFill>
                <a:latin typeface="Times New Roman" panose="02020603050405020304" pitchFamily="18" charset="0"/>
                <a:cs typeface="Times New Roman" panose="02020603050405020304" pitchFamily="18" charset="0"/>
              </a:rPr>
              <a:t>The Craft of Scientific Presentations</a:t>
            </a:r>
            <a:r>
              <a:rPr lang="en-US" sz="1100" dirty="0">
                <a:solidFill>
                  <a:srgbClr val="000000"/>
                </a:solidFill>
                <a:latin typeface="Times New Roman" panose="02020603050405020304" pitchFamily="18" charset="0"/>
                <a:cs typeface="Times New Roman" panose="02020603050405020304" pitchFamily="18" charset="0"/>
              </a:rPr>
              <a:t>, 2</a:t>
            </a:r>
            <a:r>
              <a:rPr lang="en-US" sz="1100" baseline="30000" dirty="0">
                <a:solidFill>
                  <a:srgbClr val="000000"/>
                </a:solidFill>
                <a:latin typeface="Times New Roman" panose="02020603050405020304" pitchFamily="18" charset="0"/>
                <a:cs typeface="Times New Roman" panose="02020603050405020304" pitchFamily="18" charset="0"/>
              </a:rPr>
              <a:t>nd</a:t>
            </a:r>
            <a:r>
              <a:rPr lang="en-US" sz="1100" dirty="0">
                <a:solidFill>
                  <a:srgbClr val="000000"/>
                </a:solidFill>
                <a:latin typeface="Times New Roman" panose="02020603050405020304" pitchFamily="18" charset="0"/>
                <a:cs typeface="Times New Roman" panose="02020603050405020304" pitchFamily="18" charset="0"/>
              </a:rPr>
              <a:t> ed. (New York: Springer, 2013), pp. 117-120.</a:t>
            </a:r>
          </a:p>
        </p:txBody>
      </p:sp>
      <p:sp>
        <p:nvSpPr>
          <p:cNvPr id="4" name="Rectangle 7"/>
          <p:cNvSpPr txBox="1">
            <a:spLocks noGrp="1" noChangeArrowheads="1"/>
          </p:cNvSpPr>
          <p:nvPr/>
        </p:nvSpPr>
        <p:spPr bwMode="auto">
          <a:xfrm>
            <a:off x="4144962" y="9121775"/>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fld id="{7C050859-2448-43EE-989E-FB291FCBCAC5}" type="slidenum">
              <a:rPr lang="en-US" sz="1200" b="0" kern="1200" smtClean="0">
                <a:solidFill>
                  <a:srgbClr val="000000"/>
                </a:solidFill>
                <a:latin typeface="Calibri"/>
                <a:ea typeface="+mn-ea"/>
                <a:cs typeface="+mn-cs"/>
              </a:rPr>
              <a:pPr algn="r" eaLnBrk="1" hangingPunct="1"/>
              <a:t>8</a:t>
            </a:fld>
            <a:endParaRPr lang="en-US" sz="1200" b="0" kern="1200" dirty="0">
              <a:solidFill>
                <a:srgbClr val="000000"/>
              </a:solidFill>
              <a:latin typeface="Calibri"/>
              <a:ea typeface="+mn-ea"/>
              <a:cs typeface="+mn-cs"/>
            </a:endParaRPr>
          </a:p>
        </p:txBody>
      </p:sp>
      <p:sp>
        <p:nvSpPr>
          <p:cNvPr id="2" name="Footer Placeholder 1"/>
          <p:cNvSpPr>
            <a:spLocks noGrp="1"/>
          </p:cNvSpPr>
          <p:nvPr>
            <p:ph type="ftr" idx="10"/>
          </p:nvPr>
        </p:nvSpPr>
        <p:spPr>
          <a:xfrm>
            <a:off x="0" y="9142413"/>
            <a:ext cx="2971799" cy="457200"/>
          </a:xfrm>
        </p:spPr>
        <p:txBody>
          <a:bodyPr/>
          <a:lstStyle/>
          <a:p>
            <a:r>
              <a:rPr lang="en-US" dirty="0" smtClean="0"/>
              <a:t>www.assertion-evidence.com</a:t>
            </a:r>
            <a:endParaRPr lang="en-US" dirty="0"/>
          </a:p>
        </p:txBody>
      </p:sp>
    </p:spTree>
    <p:extLst>
      <p:ext uri="{BB962C8B-B14F-4D97-AF65-F5344CB8AC3E}">
        <p14:creationId xmlns:p14="http://schemas.microsoft.com/office/powerpoint/2010/main" val="25287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nchor="b"/>
          <a:lstStyle>
            <a:lvl1pPr defTabSz="966788" eaLnBrk="0" hangingPunct="0">
              <a:defRPr sz="2000" b="1">
                <a:solidFill>
                  <a:schemeClr val="tx1"/>
                </a:solidFill>
                <a:latin typeface="Calibri" pitchFamily="34" charset="0"/>
              </a:defRPr>
            </a:lvl1pPr>
            <a:lvl2pPr marL="742950" indent="-285750" defTabSz="966788" eaLnBrk="0" hangingPunct="0">
              <a:defRPr sz="2000" b="1">
                <a:solidFill>
                  <a:schemeClr val="tx1"/>
                </a:solidFill>
                <a:latin typeface="Calibri" pitchFamily="34" charset="0"/>
              </a:defRPr>
            </a:lvl2pPr>
            <a:lvl3pPr marL="1143000" indent="-228600" defTabSz="966788" eaLnBrk="0" hangingPunct="0">
              <a:defRPr sz="2000" b="1">
                <a:solidFill>
                  <a:schemeClr val="tx1"/>
                </a:solidFill>
                <a:latin typeface="Calibri" pitchFamily="34" charset="0"/>
              </a:defRPr>
            </a:lvl3pPr>
            <a:lvl4pPr marL="1600200" indent="-228600" defTabSz="966788" eaLnBrk="0" hangingPunct="0">
              <a:defRPr sz="2000" b="1">
                <a:solidFill>
                  <a:schemeClr val="tx1"/>
                </a:solidFill>
                <a:latin typeface="Calibri" pitchFamily="34" charset="0"/>
              </a:defRPr>
            </a:lvl4pPr>
            <a:lvl5pPr marL="2057400" indent="-228600" defTabSz="966788" eaLnBrk="0" hangingPunct="0">
              <a:defRPr sz="2000" b="1">
                <a:solidFill>
                  <a:schemeClr val="tx1"/>
                </a:solidFill>
                <a:latin typeface="Calibri" pitchFamily="34" charset="0"/>
              </a:defRPr>
            </a:lvl5pPr>
            <a:lvl6pPr marL="2514600" indent="-228600" defTabSz="966788" eaLnBrk="0" fontAlgn="base" hangingPunct="0">
              <a:spcBef>
                <a:spcPct val="0"/>
              </a:spcBef>
              <a:spcAft>
                <a:spcPct val="0"/>
              </a:spcAft>
              <a:defRPr sz="2000" b="1">
                <a:solidFill>
                  <a:schemeClr val="tx1"/>
                </a:solidFill>
                <a:latin typeface="Calibri" pitchFamily="34" charset="0"/>
              </a:defRPr>
            </a:lvl6pPr>
            <a:lvl7pPr marL="2971800" indent="-228600" defTabSz="966788" eaLnBrk="0" fontAlgn="base" hangingPunct="0">
              <a:spcBef>
                <a:spcPct val="0"/>
              </a:spcBef>
              <a:spcAft>
                <a:spcPct val="0"/>
              </a:spcAft>
              <a:defRPr sz="2000" b="1">
                <a:solidFill>
                  <a:schemeClr val="tx1"/>
                </a:solidFill>
                <a:latin typeface="Calibri" pitchFamily="34" charset="0"/>
              </a:defRPr>
            </a:lvl7pPr>
            <a:lvl8pPr marL="3429000" indent="-228600" defTabSz="966788" eaLnBrk="0" fontAlgn="base" hangingPunct="0">
              <a:spcBef>
                <a:spcPct val="0"/>
              </a:spcBef>
              <a:spcAft>
                <a:spcPct val="0"/>
              </a:spcAft>
              <a:defRPr sz="2000" b="1">
                <a:solidFill>
                  <a:schemeClr val="tx1"/>
                </a:solidFill>
                <a:latin typeface="Calibri" pitchFamily="34" charset="0"/>
              </a:defRPr>
            </a:lvl8pPr>
            <a:lvl9pPr marL="3886200" indent="-228600" defTabSz="966788" eaLnBrk="0" fontAlgn="base" hangingPunct="0">
              <a:spcBef>
                <a:spcPct val="0"/>
              </a:spcBef>
              <a:spcAft>
                <a:spcPct val="0"/>
              </a:spcAft>
              <a:defRPr sz="2000" b="1">
                <a:solidFill>
                  <a:schemeClr val="tx1"/>
                </a:solidFill>
                <a:latin typeface="Calibri" pitchFamily="34" charset="0"/>
              </a:defRPr>
            </a:lvl9pPr>
          </a:lstStyle>
          <a:p>
            <a:pPr algn="r" eaLnBrk="1" hangingPunct="1"/>
            <a:fld id="{9B97A752-7132-40D7-B353-A1B539D61818}" type="slidenum">
              <a:rPr lang="en-US" sz="1200" b="0">
                <a:solidFill>
                  <a:srgbClr val="000000"/>
                </a:solidFill>
              </a:rPr>
              <a:pPr algn="r" eaLnBrk="1" hangingPunct="1"/>
              <a:t>9</a:t>
            </a:fld>
            <a:endParaRPr lang="en-US" sz="1200" b="0">
              <a:solidFill>
                <a:srgbClr val="000000"/>
              </a:solidFill>
            </a:endParaRPr>
          </a:p>
        </p:txBody>
      </p:sp>
      <p:sp>
        <p:nvSpPr>
          <p:cNvPr id="363523" name="Rectangle 2"/>
          <p:cNvSpPr>
            <a:spLocks noGrp="1" noRot="1" noChangeAspect="1" noChangeArrowheads="1" noTextEdit="1"/>
          </p:cNvSpPr>
          <p:nvPr>
            <p:ph type="sldImg"/>
          </p:nvPr>
        </p:nvSpPr>
        <p:spPr>
          <a:xfrm>
            <a:off x="1276350" y="735013"/>
            <a:ext cx="4762500" cy="3571875"/>
          </a:xfrm>
          <a:ln/>
        </p:spPr>
      </p:sp>
      <p:sp>
        <p:nvSpPr>
          <p:cNvPr id="363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304" tIns="46816" rIns="95304" bIns="46816"/>
          <a:lstStyle/>
          <a:p>
            <a:pPr defTabSz="915988" eaLnBrk="1" hangingPunct="1">
              <a:spcBef>
                <a:spcPct val="0"/>
              </a:spcBef>
            </a:pPr>
            <a:r>
              <a:rPr lang="en-US" sz="1100" dirty="0">
                <a:latin typeface="Times New Roman" panose="02020603050405020304" pitchFamily="18" charset="0"/>
                <a:cs typeface="Times New Roman" panose="02020603050405020304" pitchFamily="18" charset="0"/>
              </a:rPr>
              <a:t>This slide is part of a sequence that explains an experiment to test whether using the assertion-evidence approach leads to better audience understanding and recall. If you receive questions during this part, you can simply direct the audience to the website that explains the research: </a:t>
            </a:r>
            <a:br>
              <a:rPr lang="en-US" sz="1100" dirty="0">
                <a:latin typeface="Times New Roman" panose="02020603050405020304" pitchFamily="18" charset="0"/>
                <a:cs typeface="Times New Roman" panose="02020603050405020304" pitchFamily="18" charset="0"/>
              </a:rPr>
            </a:br>
            <a:r>
              <a:rPr lang="en-US" sz="1100" dirty="0"/>
              <a:t>	</a:t>
            </a:r>
            <a:r>
              <a:rPr lang="en-US" sz="1100" dirty="0" smtClean="0">
                <a:latin typeface="Times New Roman" panose="02020603050405020304" pitchFamily="18" charset="0"/>
                <a:cs typeface="Times New Roman" panose="02020603050405020304" pitchFamily="18" charset="0"/>
                <a:hlinkClick r:id="rId3"/>
              </a:rPr>
              <a:t>www.assertion-evidence.com/research-papers.html</a:t>
            </a:r>
            <a:r>
              <a:rPr lang="en-US" sz="1100" dirty="0" smtClean="0">
                <a:latin typeface="Times New Roman" panose="02020603050405020304" pitchFamily="18" charset="0"/>
                <a:cs typeface="Times New Roman" panose="02020603050405020304" pitchFamily="18" charset="0"/>
              </a:rPr>
              <a:t> </a:t>
            </a:r>
            <a:endParaRPr lang="en-US" sz="1100" dirty="0" smtClean="0">
              <a:latin typeface="Times New Roman" panose="02020603050405020304" pitchFamily="18" charset="0"/>
              <a:cs typeface="Times New Roman" panose="02020603050405020304" pitchFamily="18" charset="0"/>
            </a:endParaRPr>
          </a:p>
          <a:p>
            <a:pPr defTabSz="915988" eaLnBrk="1" hangingPunct="1">
              <a:spcBef>
                <a:spcPct val="0"/>
              </a:spcBef>
            </a:pPr>
            <a:r>
              <a:rPr lang="en-US" sz="1100" dirty="0" smtClean="0">
                <a:latin typeface="Times New Roman" panose="02020603050405020304" pitchFamily="18" charset="0"/>
                <a:cs typeface="Times New Roman" panose="02020603050405020304" pitchFamily="18" charset="0"/>
              </a:rPr>
              <a:t>Be </a:t>
            </a:r>
            <a:r>
              <a:rPr lang="en-US" sz="1100" dirty="0" smtClean="0">
                <a:latin typeface="Times New Roman" panose="02020603050405020304" pitchFamily="18" charset="0"/>
                <a:cs typeface="Times New Roman" panose="02020603050405020304" pitchFamily="18" charset="0"/>
              </a:rPr>
              <a:t>sure to emphasize that both rooms heard the exact same words.</a:t>
            </a:r>
            <a:endParaRPr lang="en-US" sz="1100" dirty="0">
              <a:latin typeface="Times New Roman" panose="02020603050405020304" pitchFamily="18" charset="0"/>
              <a:cs typeface="Times New Roman" panose="02020603050405020304" pitchFamily="18" charset="0"/>
            </a:endParaRPr>
          </a:p>
          <a:p>
            <a:pPr defTabSz="915988" eaLnBrk="1" hangingPunct="1">
              <a:spcBef>
                <a:spcPct val="0"/>
              </a:spcBef>
            </a:pPr>
            <a:endParaRPr lang="en-US" sz="1100" dirty="0">
              <a:latin typeface="Times New Roman" panose="02020603050405020304" pitchFamily="18" charset="0"/>
              <a:cs typeface="Times New Roman" panose="02020603050405020304" pitchFamily="18" charset="0"/>
            </a:endParaRPr>
          </a:p>
          <a:p>
            <a:pPr defTabSz="915988" eaLnBrk="1" hangingPunct="1">
              <a:spcBef>
                <a:spcPct val="0"/>
              </a:spcBef>
            </a:pPr>
            <a:endParaRPr lang="en-US" sz="1100" dirty="0">
              <a:latin typeface="Times New Roman" panose="02020603050405020304" pitchFamily="18" charset="0"/>
              <a:cs typeface="Times New Roman" panose="02020603050405020304" pitchFamily="18" charset="0"/>
            </a:endParaRPr>
          </a:p>
          <a:p>
            <a:pPr lvl="0" defTabSz="915988" eaLnBrk="1" hangingPunct="1">
              <a:spcBef>
                <a:spcPct val="0"/>
              </a:spcBef>
            </a:pPr>
            <a:r>
              <a:rPr lang="en-US" sz="1100" b="1" dirty="0">
                <a:solidFill>
                  <a:srgbClr val="000000"/>
                </a:solidFill>
                <a:latin typeface="Calibri"/>
                <a:cs typeface="Times New Roman" panose="02020603050405020304" pitchFamily="18" charset="0"/>
              </a:rPr>
              <a:t>References:</a:t>
            </a:r>
          </a:p>
          <a:p>
            <a:pPr marL="228600" lvl="0" indent="-228600" defTabSz="915988" eaLnBrk="1" hangingPunct="1">
              <a:spcBef>
                <a:spcPct val="0"/>
              </a:spcBef>
              <a:buFont typeface="+mj-lt"/>
              <a:buAutoNum type="arabicPeriod"/>
            </a:pPr>
            <a:r>
              <a:rPr lang="en-US" sz="1100" dirty="0">
                <a:solidFill>
                  <a:srgbClr val="000000"/>
                </a:solidFill>
                <a:latin typeface="Times New Roman" panose="02020603050405020304" pitchFamily="18" charset="0"/>
                <a:cs typeface="Times New Roman" panose="02020603050405020304" pitchFamily="18" charset="0"/>
              </a:rPr>
              <a:t>Joanna K. Garner and Michael Alley, “How the Design of Presentation Slides Affects Audience Comprehension: A Case for the Assertion–Evidence Approach,” </a:t>
            </a:r>
            <a:r>
              <a:rPr lang="en-US" sz="1100" i="1" dirty="0">
                <a:solidFill>
                  <a:srgbClr val="000000"/>
                </a:solidFill>
                <a:latin typeface="Times New Roman" panose="02020603050405020304" pitchFamily="18" charset="0"/>
                <a:cs typeface="Times New Roman" panose="02020603050405020304" pitchFamily="18" charset="0"/>
              </a:rPr>
              <a:t>International Journal of Engineering Education</a:t>
            </a:r>
            <a:r>
              <a:rPr lang="en-US" sz="1100" dirty="0">
                <a:solidFill>
                  <a:srgbClr val="000000"/>
                </a:solidFill>
                <a:latin typeface="Times New Roman" panose="02020603050405020304" pitchFamily="18" charset="0"/>
                <a:cs typeface="Times New Roman" panose="02020603050405020304" pitchFamily="18" charset="0"/>
              </a:rPr>
              <a:t>, vol. 29, no. 6 (2013), pp. 1564–1579</a:t>
            </a:r>
          </a:p>
          <a:p>
            <a:pPr marL="228600" lvl="0" indent="-228600" defTabSz="915988" eaLnBrk="1" hangingPunct="1">
              <a:spcBef>
                <a:spcPct val="0"/>
              </a:spcBef>
              <a:buFont typeface="+mj-lt"/>
              <a:buAutoNum type="arabicPeriod"/>
            </a:pPr>
            <a:r>
              <a:rPr lang="en-US" sz="1100" dirty="0">
                <a:solidFill>
                  <a:srgbClr val="000000"/>
                </a:solidFill>
                <a:latin typeface="Times New Roman" panose="02020603050405020304" pitchFamily="18" charset="0"/>
                <a:cs typeface="Times New Roman" panose="02020603050405020304" pitchFamily="18" charset="0"/>
              </a:rPr>
              <a:t>Michael Alley, </a:t>
            </a:r>
            <a:r>
              <a:rPr lang="en-US" sz="1100" i="1" dirty="0">
                <a:solidFill>
                  <a:srgbClr val="000000"/>
                </a:solidFill>
                <a:latin typeface="Times New Roman" panose="02020603050405020304" pitchFamily="18" charset="0"/>
                <a:cs typeface="Times New Roman" panose="02020603050405020304" pitchFamily="18" charset="0"/>
              </a:rPr>
              <a:t>The Craft of Scientific Presentations</a:t>
            </a:r>
            <a:r>
              <a:rPr lang="en-US" sz="1100" dirty="0">
                <a:solidFill>
                  <a:srgbClr val="000000"/>
                </a:solidFill>
                <a:latin typeface="Times New Roman" panose="02020603050405020304" pitchFamily="18" charset="0"/>
                <a:cs typeface="Times New Roman" panose="02020603050405020304" pitchFamily="18" charset="0"/>
              </a:rPr>
              <a:t>, 2</a:t>
            </a:r>
            <a:r>
              <a:rPr lang="en-US" sz="1100" baseline="30000" dirty="0">
                <a:solidFill>
                  <a:srgbClr val="000000"/>
                </a:solidFill>
                <a:latin typeface="Times New Roman" panose="02020603050405020304" pitchFamily="18" charset="0"/>
                <a:cs typeface="Times New Roman" panose="02020603050405020304" pitchFamily="18" charset="0"/>
              </a:rPr>
              <a:t>nd</a:t>
            </a:r>
            <a:r>
              <a:rPr lang="en-US" sz="1100" dirty="0">
                <a:solidFill>
                  <a:srgbClr val="000000"/>
                </a:solidFill>
                <a:latin typeface="Times New Roman" panose="02020603050405020304" pitchFamily="18" charset="0"/>
                <a:cs typeface="Times New Roman" panose="02020603050405020304" pitchFamily="18" charset="0"/>
              </a:rPr>
              <a:t> ed. (New York: Springer, 2013), pp. 117-120.</a:t>
            </a:r>
          </a:p>
        </p:txBody>
      </p:sp>
      <p:sp>
        <p:nvSpPr>
          <p:cNvPr id="2" name="Footer Placeholder 1"/>
          <p:cNvSpPr>
            <a:spLocks noGrp="1"/>
          </p:cNvSpPr>
          <p:nvPr>
            <p:ph type="ftr" idx="10"/>
          </p:nvPr>
        </p:nvSpPr>
        <p:spPr>
          <a:xfrm>
            <a:off x="0" y="9142413"/>
            <a:ext cx="2971799" cy="457200"/>
          </a:xfrm>
        </p:spPr>
        <p:txBody>
          <a:bodyPr/>
          <a:lstStyle/>
          <a:p>
            <a:r>
              <a:rPr lang="en-US" smtClean="0"/>
              <a:t>www.assertion-evidence.com</a:t>
            </a:r>
            <a:endParaRPr lang="en-US" dirty="0"/>
          </a:p>
        </p:txBody>
      </p:sp>
    </p:spTree>
    <p:extLst>
      <p:ext uri="{BB962C8B-B14F-4D97-AF65-F5344CB8AC3E}">
        <p14:creationId xmlns:p14="http://schemas.microsoft.com/office/powerpoint/2010/main" val="2510943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
    <p:spTree>
      <p:nvGrpSpPr>
        <p:cNvPr id="1" name="Shape 17"/>
        <p:cNvGrpSpPr/>
        <p:nvPr/>
      </p:nvGrpSpPr>
      <p:grpSpPr>
        <a:xfrm>
          <a:off x="0" y="0"/>
          <a:ext cx="0" cy="0"/>
          <a:chOff x="0" y="0"/>
          <a:chExt cx="0" cy="0"/>
        </a:xfrm>
      </p:grpSpPr>
      <p:sp>
        <p:nvSpPr>
          <p:cNvPr id="18" name="Shape 18"/>
          <p:cNvSpPr txBox="1">
            <a:spLocks noGrp="1"/>
          </p:cNvSpPr>
          <p:nvPr>
            <p:ph type="sldNum" idx="12"/>
          </p:nvPr>
        </p:nvSpPr>
        <p:spPr>
          <a:xfrm>
            <a:off x="8556790" y="6333133"/>
            <a:ext cx="548699" cy="524699"/>
          </a:xfrm>
          <a:prstGeom prst="rect">
            <a:avLst/>
          </a:prstGeom>
          <a:noFill/>
          <a:ln>
            <a:noFill/>
          </a:ln>
        </p:spPr>
        <p:txBody>
          <a:bodyPr lIns="91425" tIns="91425" rIns="91425" bIns="91425" anchor="ctr" anchorCtr="0">
            <a:noAutofit/>
          </a:bodyPr>
          <a:lstStyle>
            <a:lvl1pPr marL="0" marR="0" indent="0" algn="r" rtl="0">
              <a:lnSpc>
                <a:spcPct val="100000"/>
              </a:lnSpc>
              <a:spcBef>
                <a:spcPts val="0"/>
              </a:spcBef>
              <a:spcAft>
                <a:spcPts val="0"/>
              </a:spcAft>
              <a:buNone/>
              <a:defRPr sz="1400" b="0" i="0" u="none" strike="noStrike" cap="none" baseline="0">
                <a:solidFill>
                  <a:schemeClr val="lt1"/>
                </a:solidFill>
                <a:latin typeface="Calibri" panose="020F0502020204030204" pitchFamily="34" charset="0"/>
                <a:ea typeface="Calibri" panose="020F0502020204030204" pitchFamily="34" charset="0"/>
                <a:cs typeface="Arial"/>
                <a:sym typeface="Arial"/>
                <a:rtl val="0"/>
              </a:defRPr>
            </a:lvl1pPr>
          </a:lstStyle>
          <a:p>
            <a:pPr>
              <a:buClr>
                <a:schemeClr val="lt1"/>
              </a:buClr>
              <a:buSzPct val="25000"/>
              <a:buFont typeface="Arial"/>
              <a:buNone/>
            </a:pPr>
            <a:fld id="{00000000-1234-1234-1234-123412341234}" type="slidenum">
              <a:rPr lang="en-US" smtClean="0"/>
              <a:pPr>
                <a:buClr>
                  <a:schemeClr val="lt1"/>
                </a:buClr>
                <a:buSzPct val="25000"/>
                <a:buFont typeface="Arial"/>
                <a:buNone/>
              </a:pPr>
              <a:t>‹#›</a:t>
            </a:fld>
            <a:endParaRPr lang="en-US" dirty="0"/>
          </a:p>
        </p:txBody>
      </p:sp>
      <p:sp>
        <p:nvSpPr>
          <p:cNvPr id="2" name="Title 1"/>
          <p:cNvSpPr>
            <a:spLocks noGrp="1"/>
          </p:cNvSpPr>
          <p:nvPr>
            <p:ph type="title"/>
          </p:nvPr>
        </p:nvSpPr>
        <p:spPr>
          <a:xfrm>
            <a:off x="244336" y="198419"/>
            <a:ext cx="8767141" cy="583459"/>
          </a:xfrm>
          <a:prstGeom prst="rect">
            <a:avLst/>
          </a:prstGeom>
        </p:spPr>
        <p:txBody>
          <a:bodyPr/>
          <a:lstStyle>
            <a:lvl1pPr>
              <a:defRPr sz="2800" b="1">
                <a:solidFill>
                  <a:schemeClr val="bg1"/>
                </a:solidFill>
                <a:latin typeface="Calibri" panose="020F0502020204030204" pitchFamily="34" charset="0"/>
              </a:defRPr>
            </a:lvl1p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 y="53975"/>
            <a:ext cx="7772400" cy="646331"/>
          </a:xfrm>
        </p:spPr>
        <p:txBody>
          <a:bodyPr/>
          <a:lstStyle>
            <a:lvl1pPr>
              <a:defRPr sz="3600"/>
            </a:lvl1pPr>
          </a:lstStyle>
          <a:p>
            <a:r>
              <a:rPr lang="en-US" smtClean="0"/>
              <a:t>Click to edit Master title style</a:t>
            </a:r>
            <a:endParaRPr lang="en-US"/>
          </a:p>
        </p:txBody>
      </p:sp>
      <p:sp>
        <p:nvSpPr>
          <p:cNvPr id="3" name="Subtitle 2"/>
          <p:cNvSpPr>
            <a:spLocks noGrp="1"/>
          </p:cNvSpPr>
          <p:nvPr>
            <p:ph type="subTitle" idx="1"/>
          </p:nvPr>
        </p:nvSpPr>
        <p:spPr>
          <a:xfrm>
            <a:off x="76200" y="2514600"/>
            <a:ext cx="4419600" cy="461665"/>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91783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vl1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p>
            <a:fld id="{D463299A-589E-41AB-91AB-C28182189A32}"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304232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0DAF4B8F-2CB2-4D4A-936A-0528D4CE1465}" type="slidenum">
              <a:rPr lang="en-US" altLang="en-US">
                <a:solidFill>
                  <a:prstClr val="black">
                    <a:lumMod val="65000"/>
                    <a:lumOff val="35000"/>
                  </a:prstClr>
                </a:solidFill>
              </a:rPr>
              <a:pPr/>
              <a:t>‹#›</a:t>
            </a:fld>
            <a:endParaRPr lang="en-US" altLang="en-US">
              <a:solidFill>
                <a:prstClr val="black">
                  <a:lumMod val="65000"/>
                  <a:lumOff val="35000"/>
                </a:prstClr>
              </a:solidFill>
            </a:endParaRPr>
          </a:p>
        </p:txBody>
      </p:sp>
    </p:spTree>
    <p:extLst>
      <p:ext uri="{BB962C8B-B14F-4D97-AF65-F5344CB8AC3E}">
        <p14:creationId xmlns:p14="http://schemas.microsoft.com/office/powerpoint/2010/main" val="39228655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ssertion Eviden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 y="73152"/>
            <a:ext cx="8860950" cy="430887"/>
          </a:xfrm>
          <a:prstGeom prst="rect">
            <a:avLst/>
          </a:prstGeom>
        </p:spPr>
        <p:txBody>
          <a:bodyPr wrap="square" lIns="0" tIns="0" rIns="0" bIns="0">
            <a:spAutoFit/>
          </a:bodyPr>
          <a:lstStyle>
            <a:lvl1pPr>
              <a:defRPr sz="2800" b="1" baseline="0">
                <a:solidFill>
                  <a:schemeClr val="bg1"/>
                </a:solidFill>
                <a:latin typeface="Calibri" panose="020F0502020204030204" pitchFamily="34" charset="0"/>
              </a:defRPr>
            </a:lvl1pPr>
          </a:lstStyle>
          <a:p>
            <a:r>
              <a:rPr lang="en-US" dirty="0" smtClean="0"/>
              <a:t>Insert assertion here</a:t>
            </a:r>
            <a:endParaRPr lang="en-US" dirty="0"/>
          </a:p>
        </p:txBody>
      </p:sp>
      <p:sp>
        <p:nvSpPr>
          <p:cNvPr id="5" name="Text Placeholder 4"/>
          <p:cNvSpPr>
            <a:spLocks noGrp="1"/>
          </p:cNvSpPr>
          <p:nvPr>
            <p:ph type="body" sz="quarter" idx="11" hasCustomPrompt="1"/>
          </p:nvPr>
        </p:nvSpPr>
        <p:spPr>
          <a:xfrm>
            <a:off x="957613" y="2433675"/>
            <a:ext cx="2044788" cy="369332"/>
          </a:xfrm>
          <a:prstGeom prst="rect">
            <a:avLst/>
          </a:prstGeom>
        </p:spPr>
        <p:txBody>
          <a:bodyPr wrap="square" lIns="0" tIns="0" rIns="0" bIns="0">
            <a:spAutoFit/>
          </a:bodyPr>
          <a:lstStyle>
            <a:lvl1pPr>
              <a:defRPr sz="2400" b="1" baseline="0">
                <a:solidFill>
                  <a:schemeClr val="bg1"/>
                </a:solidFill>
                <a:latin typeface="Calibri" panose="020F0502020204030204" pitchFamily="34" charset="0"/>
              </a:defRPr>
            </a:lvl1pPr>
          </a:lstStyle>
          <a:p>
            <a:pPr lvl="0"/>
            <a:r>
              <a:rPr lang="en-US" b="1" dirty="0" smtClean="0">
                <a:latin typeface="Calibri" panose="020F0502020204030204" pitchFamily="34" charset="0"/>
              </a:rPr>
              <a:t>Insert text here</a:t>
            </a:r>
            <a:endParaRPr lang="en-US" dirty="0"/>
          </a:p>
        </p:txBody>
      </p:sp>
      <p:sp>
        <p:nvSpPr>
          <p:cNvPr id="6" name="Shape 18"/>
          <p:cNvSpPr txBox="1">
            <a:spLocks noGrp="1"/>
          </p:cNvSpPr>
          <p:nvPr>
            <p:ph type="sldNum" idx="12"/>
          </p:nvPr>
        </p:nvSpPr>
        <p:spPr>
          <a:xfrm>
            <a:off x="8556790" y="6333133"/>
            <a:ext cx="548699" cy="524699"/>
          </a:xfrm>
          <a:prstGeom prst="rect">
            <a:avLst/>
          </a:prstGeom>
          <a:noFill/>
          <a:ln>
            <a:noFill/>
          </a:ln>
        </p:spPr>
        <p:txBody>
          <a:bodyPr lIns="91425" tIns="91425" rIns="91425" bIns="91425" anchor="ctr" anchorCtr="0">
            <a:noAutofit/>
          </a:bodyPr>
          <a:lstStyle>
            <a:lvl1pPr marL="0" marR="0" indent="0" algn="r" rtl="0">
              <a:lnSpc>
                <a:spcPct val="100000"/>
              </a:lnSpc>
              <a:spcBef>
                <a:spcPts val="0"/>
              </a:spcBef>
              <a:spcAft>
                <a:spcPts val="0"/>
              </a:spcAft>
              <a:buNone/>
              <a:defRPr sz="1400" b="0" i="0" u="none" strike="noStrike" cap="none" baseline="0">
                <a:solidFill>
                  <a:schemeClr val="lt1"/>
                </a:solidFill>
                <a:latin typeface="Calibri" panose="020F0502020204030204" pitchFamily="34" charset="0"/>
                <a:ea typeface="Calibri" panose="020F0502020204030204" pitchFamily="34" charset="0"/>
                <a:cs typeface="Arial"/>
                <a:sym typeface="Arial"/>
                <a:rtl val="0"/>
              </a:defRPr>
            </a:lvl1pPr>
          </a:lstStyle>
          <a:p>
            <a:pPr>
              <a:buClr>
                <a:schemeClr val="lt1"/>
              </a:buClr>
              <a:buSzPct val="25000"/>
              <a:buFont typeface="Arial"/>
              <a:buNone/>
            </a:pPr>
            <a:fld id="{00000000-1234-1234-1234-123412341234}" type="slidenum">
              <a:rPr lang="en-US" smtClean="0"/>
              <a:pPr>
                <a:buClr>
                  <a:schemeClr val="lt1"/>
                </a:buClr>
                <a:buSzPct val="25000"/>
                <a:buFont typeface="Arial"/>
                <a:buNone/>
              </a:pPr>
              <a:t>‹#›</a:t>
            </a:fld>
            <a:endParaRPr lang="en-US" dirty="0"/>
          </a:p>
        </p:txBody>
      </p:sp>
    </p:spTree>
    <p:extLst>
      <p:ext uri="{BB962C8B-B14F-4D97-AF65-F5344CB8AC3E}">
        <p14:creationId xmlns:p14="http://schemas.microsoft.com/office/powerpoint/2010/main" val="32374705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itle 4"/>
          <p:cNvSpPr>
            <a:spLocks noGrp="1"/>
          </p:cNvSpPr>
          <p:nvPr>
            <p:ph type="title"/>
          </p:nvPr>
        </p:nvSpPr>
        <p:spPr>
          <a:xfrm>
            <a:off x="178075" y="153091"/>
            <a:ext cx="8859907" cy="575780"/>
          </a:xfrm>
          <a:prstGeom prst="rect">
            <a:avLst/>
          </a:prstGeom>
        </p:spPr>
        <p:txBody>
          <a:bodyPr/>
          <a:lstStyle>
            <a:lvl1pPr>
              <a:defRPr sz="2800" b="1">
                <a:solidFill>
                  <a:schemeClr val="bg1"/>
                </a:solidFill>
                <a:latin typeface="Calibri" panose="020F050202020403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7889331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6"/>
          <p:cNvSpPr>
            <a:spLocks noGrp="1"/>
          </p:cNvSpPr>
          <p:nvPr>
            <p:ph type="title"/>
          </p:nvPr>
        </p:nvSpPr>
        <p:spPr>
          <a:xfrm>
            <a:off x="172277" y="166343"/>
            <a:ext cx="8878957" cy="615536"/>
          </a:xfrm>
          <a:prstGeom prst="rect">
            <a:avLst/>
          </a:prstGeom>
        </p:spPr>
        <p:txBody>
          <a:bodyPr/>
          <a:lstStyle>
            <a:lvl1pPr>
              <a:defRPr sz="2800" b="1">
                <a:solidFill>
                  <a:schemeClr val="bg1"/>
                </a:solidFill>
                <a:latin typeface="Calibri" panose="020F050202020403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03399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2263776"/>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23220"/>
          </a:xfrm>
        </p:spPr>
        <p:txBody>
          <a:bodyPr>
            <a:spAutoFit/>
          </a:bodyPr>
          <a:lstStyle>
            <a:lvl1pPr algn="l">
              <a:defRPr sz="2800" b="1">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a:defRPr sz="2200" b="1">
                <a:solidFill>
                  <a:srgbClr val="FFFFFF"/>
                </a:solidFill>
              </a:defRPr>
            </a:lvl1pPr>
            <a:lvl2pPr>
              <a:defRPr sz="2200" b="1">
                <a:solidFill>
                  <a:srgbClr val="FFFFFF"/>
                </a:solidFill>
              </a:defRPr>
            </a:lvl2pPr>
            <a:lvl3pPr>
              <a:defRPr sz="2200" b="1">
                <a:solidFill>
                  <a:srgbClr val="FFFFFF"/>
                </a:solidFill>
              </a:defRPr>
            </a:lvl3pPr>
            <a:lvl4pPr>
              <a:defRPr sz="2200" b="1">
                <a:solidFill>
                  <a:srgbClr val="FFFFFF"/>
                </a:solidFill>
              </a:defRPr>
            </a:lvl4pPr>
            <a:lvl5pPr>
              <a:defRPr sz="2200" b="1">
                <a:solidFill>
                  <a:srgbClr val="FFFFFF"/>
                </a:solidFill>
              </a:defRPr>
            </a:lvl5pPr>
          </a:lstStyle>
          <a:p>
            <a:pPr lvl="0"/>
            <a:r>
              <a:rPr lang="en-US" dirty="0" smtClean="0"/>
              <a:t>Click to edit Master text </a:t>
            </a:r>
            <a:r>
              <a:rPr lang="en-US" dirty="0" smtClean="0"/>
              <a:t>styles</a:t>
            </a:r>
            <a:endParaRPr lang="en-US" dirty="0" smtClean="0"/>
          </a:p>
        </p:txBody>
      </p:sp>
      <p:sp>
        <p:nvSpPr>
          <p:cNvPr id="6" name="Slide Number Placeholder 5"/>
          <p:cNvSpPr>
            <a:spLocks noGrp="1"/>
          </p:cNvSpPr>
          <p:nvPr>
            <p:ph type="sldNum" sz="quarter" idx="12"/>
          </p:nvPr>
        </p:nvSpPr>
        <p:spPr/>
        <p:txBody>
          <a:bodyPr/>
          <a:lstStyle>
            <a:lvl1pPr defTabSz="914400" eaLnBrk="0" fontAlgn="base" hangingPunct="0">
              <a:spcBef>
                <a:spcPct val="0"/>
              </a:spcBef>
              <a:spcAft>
                <a:spcPct val="0"/>
              </a:spcAft>
              <a:defRPr b="1">
                <a:latin typeface="Calibri" panose="020F0502020204030204" pitchFamily="34" charset="0"/>
                <a:cs typeface="Arial" panose="020B0604020202020204" pitchFamily="34" charset="0"/>
              </a:defRPr>
            </a:lvl1pPr>
          </a:lstStyle>
          <a:p>
            <a:pPr>
              <a:defRPr/>
            </a:pPr>
            <a:fld id="{9FC7F432-8ABA-4594-94E0-3CF4789DFC31}" type="slidenum">
              <a:rPr lang="en-US"/>
              <a:pPr>
                <a:defRPr/>
              </a:pPr>
              <a:t>‹#›</a:t>
            </a:fld>
            <a:endParaRPr lang="en-US"/>
          </a:p>
        </p:txBody>
      </p:sp>
    </p:spTree>
    <p:extLst>
      <p:ext uri="{BB962C8B-B14F-4D97-AF65-F5344CB8AC3E}">
        <p14:creationId xmlns:p14="http://schemas.microsoft.com/office/powerpoint/2010/main" val="3202985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 y="53975"/>
            <a:ext cx="7772400" cy="646331"/>
          </a:xfrm>
        </p:spPr>
        <p:txBody>
          <a:bodyPr/>
          <a:lstStyle>
            <a:lvl1pPr>
              <a:defRPr sz="3600"/>
            </a:lvl1pPr>
          </a:lstStyle>
          <a:p>
            <a:r>
              <a:rPr lang="en-US" smtClean="0"/>
              <a:t>Click to edit Master title style</a:t>
            </a:r>
            <a:endParaRPr lang="en-US"/>
          </a:p>
        </p:txBody>
      </p:sp>
      <p:sp>
        <p:nvSpPr>
          <p:cNvPr id="3" name="Subtitle 2"/>
          <p:cNvSpPr>
            <a:spLocks noGrp="1"/>
          </p:cNvSpPr>
          <p:nvPr>
            <p:ph type="subTitle" idx="1"/>
          </p:nvPr>
        </p:nvSpPr>
        <p:spPr>
          <a:xfrm>
            <a:off x="76200" y="2514600"/>
            <a:ext cx="4419600" cy="461665"/>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671293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vl1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p>
            <a:fld id="{D463299A-589E-41AB-91AB-C28182189A32}"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416420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0DAF4B8F-2CB2-4D4A-936A-0528D4CE1465}" type="slidenum">
              <a:rPr lang="en-US" altLang="en-US">
                <a:solidFill>
                  <a:prstClr val="black">
                    <a:lumMod val="65000"/>
                    <a:lumOff val="35000"/>
                  </a:prstClr>
                </a:solidFill>
              </a:rPr>
              <a:pPr/>
              <a:t>‹#›</a:t>
            </a:fld>
            <a:endParaRPr lang="en-US" altLang="en-US">
              <a:solidFill>
                <a:prstClr val="black">
                  <a:lumMod val="65000"/>
                  <a:lumOff val="35000"/>
                </a:prstClr>
              </a:solidFill>
            </a:endParaRPr>
          </a:p>
        </p:txBody>
      </p:sp>
    </p:spTree>
    <p:extLst>
      <p:ext uri="{BB962C8B-B14F-4D97-AF65-F5344CB8AC3E}">
        <p14:creationId xmlns:p14="http://schemas.microsoft.com/office/powerpoint/2010/main" val="4703731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
        <p:cNvGrpSpPr/>
        <p:nvPr/>
      </p:nvGrpSpPr>
      <p:grpSpPr>
        <a:xfrm>
          <a:off x="0" y="0"/>
          <a:ext cx="0" cy="0"/>
          <a:chOff x="0" y="0"/>
          <a:chExt cx="0" cy="0"/>
        </a:xfrm>
      </p:grpSpPr>
      <p:sp>
        <p:nvSpPr>
          <p:cNvPr id="11" name="Shape 11"/>
          <p:cNvSpPr txBox="1">
            <a:spLocks noGrp="1"/>
          </p:cNvSpPr>
          <p:nvPr>
            <p:ph type="sldNum" idx="12"/>
          </p:nvPr>
        </p:nvSpPr>
        <p:spPr>
          <a:xfrm>
            <a:off x="8556790" y="6333133"/>
            <a:ext cx="548699" cy="524699"/>
          </a:xfrm>
          <a:prstGeom prst="rect">
            <a:avLst/>
          </a:prstGeom>
          <a:noFill/>
          <a:ln>
            <a:noFill/>
          </a:ln>
        </p:spPr>
        <p:txBody>
          <a:bodyPr lIns="91425" tIns="91425" rIns="91425" bIns="91425" anchor="ctr" anchorCtr="0">
            <a:noAutofit/>
          </a:bodyPr>
          <a:lstStyle>
            <a:lvl1pPr marL="0" marR="0" indent="0" algn="r" rtl="0">
              <a:lnSpc>
                <a:spcPct val="100000"/>
              </a:lnSpc>
              <a:spcBef>
                <a:spcPts val="0"/>
              </a:spcBef>
              <a:spcAft>
                <a:spcPts val="0"/>
              </a:spcAft>
              <a:buNone/>
              <a:defRPr sz="1400" b="0" i="0" u="none" strike="noStrike" cap="none" baseline="0">
                <a:solidFill>
                  <a:schemeClr val="lt1"/>
                </a:solidFill>
                <a:latin typeface="Calibri"/>
                <a:ea typeface="Calibri"/>
                <a:cs typeface="Calibri"/>
                <a:sym typeface="Calibri"/>
                <a:rtl val="0"/>
              </a:defRPr>
            </a:lvl1pPr>
          </a:lstStyle>
          <a:p>
            <a:pPr>
              <a:buClr>
                <a:schemeClr val="lt1"/>
              </a:buClr>
              <a:buSzPct val="25000"/>
              <a:buFont typeface="Arial"/>
              <a:buNone/>
            </a:pPr>
            <a:fld id="{00000000-1234-1234-1234-123412341234}" type="slidenum">
              <a:rPr lang="en-US" smtClean="0"/>
              <a:pPr>
                <a:buClr>
                  <a:schemeClr val="lt1"/>
                </a:buClr>
                <a:buSzPct val="25000"/>
                <a:buFont typeface="Arial"/>
                <a:buNone/>
              </a:pPr>
              <a:t>‹#›</a:t>
            </a:fld>
            <a:endParaRPr lang="en-US"/>
          </a:p>
        </p:txBody>
      </p:sp>
      <p:sp>
        <p:nvSpPr>
          <p:cNvPr id="2" name="Title Placeholder 1"/>
          <p:cNvSpPr>
            <a:spLocks noGrp="1"/>
          </p:cNvSpPr>
          <p:nvPr>
            <p:ph type="title"/>
          </p:nvPr>
        </p:nvSpPr>
        <p:spPr>
          <a:xfrm>
            <a:off x="164823" y="159024"/>
            <a:ext cx="8832821" cy="523220"/>
          </a:xfrm>
          <a:prstGeom prst="rect">
            <a:avLst/>
          </a:prstGeom>
        </p:spPr>
        <p:txBody>
          <a:bodyPr vert="horz" lIns="91440" tIns="45720" rIns="91440" bIns="45720" rtlCol="0" anchor="t">
            <a:sp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4513193" cy="461665"/>
          </a:xfrm>
          <a:prstGeom prst="rect">
            <a:avLst/>
          </a:prstGeom>
        </p:spPr>
        <p:txBody>
          <a:bodyPr vert="horz" wrap="square" lIns="91440" tIns="45720" rIns="91440" bIns="45720" rtlCol="0">
            <a:spAutoFit/>
          </a:bodyPr>
          <a:lstStyle/>
          <a:p>
            <a:pPr lvl="0"/>
            <a:r>
              <a:rPr lang="en-US" dirty="0" smtClean="0"/>
              <a:t>Click to edit Master text styles</a:t>
            </a: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7" r:id="rId3"/>
    <p:sldLayoutId id="2147483658" r:id="rId4"/>
    <p:sldLayoutId id="2147483663" r:id="rId5"/>
    <p:sldLayoutId id="2147483664" r:id="rId6"/>
  </p:sldLayoutIdLst>
  <p:timing>
    <p:tnLst>
      <p:par>
        <p:cTn id="1" dur="indefinite" restart="never" nodeType="tmRoot"/>
      </p:par>
    </p:tnLst>
  </p:timing>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2800" b="1" i="0" u="none" strike="noStrike" cap="none" baseline="0">
          <a:solidFill>
            <a:schemeClr val="bg1"/>
          </a:solidFill>
          <a:latin typeface="Calibri" panose="020F0502020204030204" pitchFamily="34" charset="0"/>
          <a:ea typeface="Calibri" panose="020F0502020204030204" pitchFamily="34" charset="0"/>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2400" b="1" i="0" u="none" strike="noStrike" cap="none" baseline="0">
          <a:solidFill>
            <a:schemeClr val="bg1"/>
          </a:solidFill>
          <a:latin typeface="Calibri" panose="020F0502020204030204" pitchFamily="34" charset="0"/>
          <a:ea typeface="Calibri" panose="020F0502020204030204" pitchFamily="34" charset="0"/>
          <a:cs typeface="Arial"/>
          <a:sym typeface="Arial"/>
          <a:rtl val="0"/>
        </a:defRPr>
      </a:lvl1pPr>
      <a:lvl2pPr marR="0" algn="l" rtl="0">
        <a:lnSpc>
          <a:spcPct val="100000"/>
        </a:lnSpc>
        <a:spcBef>
          <a:spcPts val="0"/>
        </a:spcBef>
        <a:spcAft>
          <a:spcPts val="0"/>
        </a:spcAft>
        <a:buNone/>
        <a:defRPr sz="2400" b="0" i="0" u="none" strike="noStrike" cap="none" baseline="0">
          <a:solidFill>
            <a:schemeClr val="bg1"/>
          </a:solidFill>
          <a:latin typeface="Calibri" panose="020F0502020204030204" pitchFamily="34" charset="0"/>
          <a:ea typeface="Calibri" panose="020F0502020204030204" pitchFamily="34" charset="0"/>
          <a:cs typeface="Arial"/>
          <a:sym typeface="Arial"/>
          <a:rtl val="0"/>
        </a:defRPr>
      </a:lvl2pPr>
      <a:lvl3pPr marR="0" algn="l" rtl="0">
        <a:lnSpc>
          <a:spcPct val="100000"/>
        </a:lnSpc>
        <a:spcBef>
          <a:spcPts val="0"/>
        </a:spcBef>
        <a:spcAft>
          <a:spcPts val="0"/>
        </a:spcAft>
        <a:buNone/>
        <a:defRPr sz="2400" b="0" i="0" u="none" strike="noStrike" cap="none" baseline="0">
          <a:solidFill>
            <a:schemeClr val="bg1"/>
          </a:solidFill>
          <a:latin typeface="Calibri" panose="020F0502020204030204" pitchFamily="34" charset="0"/>
          <a:ea typeface="Calibri" panose="020F0502020204030204" pitchFamily="34" charset="0"/>
          <a:cs typeface="Arial"/>
          <a:sym typeface="Arial"/>
          <a:rtl val="0"/>
        </a:defRPr>
      </a:lvl3pPr>
      <a:lvl4pPr marR="0" algn="l" rtl="0">
        <a:lnSpc>
          <a:spcPct val="100000"/>
        </a:lnSpc>
        <a:spcBef>
          <a:spcPts val="0"/>
        </a:spcBef>
        <a:spcAft>
          <a:spcPts val="0"/>
        </a:spcAft>
        <a:buNone/>
        <a:defRPr sz="2400" b="0" i="0" u="none" strike="noStrike" cap="none" baseline="0">
          <a:solidFill>
            <a:schemeClr val="bg1"/>
          </a:solidFill>
          <a:latin typeface="Calibri" panose="020F0502020204030204" pitchFamily="34" charset="0"/>
          <a:ea typeface="Calibri" panose="020F0502020204030204" pitchFamily="34" charset="0"/>
          <a:cs typeface="Arial"/>
          <a:sym typeface="Arial"/>
          <a:rtl val="0"/>
        </a:defRPr>
      </a:lvl4pPr>
      <a:lvl5pPr marR="0" algn="l" rtl="0">
        <a:lnSpc>
          <a:spcPct val="100000"/>
        </a:lnSpc>
        <a:spcBef>
          <a:spcPts val="0"/>
        </a:spcBef>
        <a:spcAft>
          <a:spcPts val="0"/>
        </a:spcAft>
        <a:buNone/>
        <a:defRPr sz="2400" b="0" i="0" u="none" strike="noStrike" cap="none" baseline="0">
          <a:solidFill>
            <a:schemeClr val="bg1"/>
          </a:solidFill>
          <a:latin typeface="Calibri" panose="020F0502020204030204" pitchFamily="34" charset="0"/>
          <a:ea typeface="Calibri" panose="020F0502020204030204" pitchFamily="34" charset="0"/>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86380"/>
            <a:ext cx="8915400" cy="523220"/>
          </a:xfrm>
          <a:prstGeom prst="rect">
            <a:avLst/>
          </a:prstGeom>
        </p:spPr>
        <p:txBody>
          <a:bodyPr vert="horz" wrap="square" lIns="91440" tIns="45720" rIns="91440" bIns="45720" rtlCol="0" anchor="t">
            <a:sp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4876800" cy="461665"/>
          </a:xfrm>
          <a:prstGeom prst="rect">
            <a:avLst/>
          </a:prstGeom>
        </p:spPr>
        <p:txBody>
          <a:bodyPr vert="horz" wrap="square" lIns="91440" tIns="45720" rIns="91440" bIns="45720" rtlCol="0">
            <a:spAutoFit/>
          </a:bodyPr>
          <a:lstStyle/>
          <a:p>
            <a:pPr lvl="0"/>
            <a:r>
              <a:rPr lang="en-US" dirty="0" smtClean="0"/>
              <a:t>Click to edit Master text styles</a:t>
            </a:r>
          </a:p>
        </p:txBody>
      </p:sp>
      <p:sp>
        <p:nvSpPr>
          <p:cNvPr id="6" name="Slide Number Placeholder 5"/>
          <p:cNvSpPr>
            <a:spLocks noGrp="1"/>
          </p:cNvSpPr>
          <p:nvPr>
            <p:ph type="sldNum" sz="quarter" idx="4"/>
          </p:nvPr>
        </p:nvSpPr>
        <p:spPr>
          <a:xfrm>
            <a:off x="76200" y="6356350"/>
            <a:ext cx="2133600" cy="365125"/>
          </a:xfrm>
          <a:prstGeom prst="rect">
            <a:avLst/>
          </a:prstGeom>
        </p:spPr>
        <p:txBody>
          <a:bodyPr vert="horz" lIns="91440" tIns="45720" rIns="91440" bIns="45720" rtlCol="0" anchor="b"/>
          <a:lstStyle>
            <a:lvl1pPr algn="l">
              <a:defRPr sz="1400">
                <a:solidFill>
                  <a:schemeClr val="tx1">
                    <a:lumMod val="65000"/>
                    <a:lumOff val="35000"/>
                  </a:schemeClr>
                </a:solidFill>
              </a:defRPr>
            </a:lvl1pPr>
          </a:lstStyle>
          <a:p>
            <a:fld id="{D463299A-589E-41AB-91AB-C28182189A32}" type="slidenum">
              <a:rPr lang="en-US" kern="1200" smtClean="0">
                <a:solidFill>
                  <a:prstClr val="black">
                    <a:lumMod val="65000"/>
                    <a:lumOff val="35000"/>
                  </a:prstClr>
                </a:solidFill>
                <a:latin typeface="Calibri"/>
                <a:ea typeface="+mn-ea"/>
                <a:cs typeface="+mn-cs"/>
              </a:rPr>
              <a:pPr/>
              <a:t>‹#›</a:t>
            </a:fld>
            <a:endParaRPr lang="en-US" kern="1200">
              <a:solidFill>
                <a:prstClr val="black">
                  <a:lumMod val="65000"/>
                  <a:lumOff val="35000"/>
                </a:prstClr>
              </a:solidFill>
              <a:latin typeface="Calibri"/>
              <a:ea typeface="+mn-ea"/>
              <a:cs typeface="+mn-cs"/>
            </a:endParaRPr>
          </a:p>
        </p:txBody>
      </p:sp>
    </p:spTree>
    <p:extLst>
      <p:ext uri="{BB962C8B-B14F-4D97-AF65-F5344CB8AC3E}">
        <p14:creationId xmlns:p14="http://schemas.microsoft.com/office/powerpoint/2010/main" val="349009581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86380"/>
            <a:ext cx="8915400" cy="523220"/>
          </a:xfrm>
          <a:prstGeom prst="rect">
            <a:avLst/>
          </a:prstGeom>
        </p:spPr>
        <p:txBody>
          <a:bodyPr vert="horz" wrap="square" lIns="91440" tIns="45720" rIns="91440" bIns="45720" rtlCol="0" anchor="t">
            <a:sp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4876800" cy="461665"/>
          </a:xfrm>
          <a:prstGeom prst="rect">
            <a:avLst/>
          </a:prstGeom>
        </p:spPr>
        <p:txBody>
          <a:bodyPr vert="horz" wrap="square" lIns="91440" tIns="45720" rIns="91440" bIns="45720" rtlCol="0">
            <a:spAutoFit/>
          </a:bodyPr>
          <a:lstStyle/>
          <a:p>
            <a:pPr lvl="0"/>
            <a:r>
              <a:rPr lang="en-US" dirty="0" smtClean="0"/>
              <a:t>Click to edit Master text styles</a:t>
            </a:r>
          </a:p>
        </p:txBody>
      </p:sp>
      <p:sp>
        <p:nvSpPr>
          <p:cNvPr id="6" name="Slide Number Placeholder 5"/>
          <p:cNvSpPr>
            <a:spLocks noGrp="1"/>
          </p:cNvSpPr>
          <p:nvPr>
            <p:ph type="sldNum" sz="quarter" idx="4"/>
          </p:nvPr>
        </p:nvSpPr>
        <p:spPr>
          <a:xfrm>
            <a:off x="76200" y="6356350"/>
            <a:ext cx="2133600" cy="365125"/>
          </a:xfrm>
          <a:prstGeom prst="rect">
            <a:avLst/>
          </a:prstGeom>
        </p:spPr>
        <p:txBody>
          <a:bodyPr vert="horz" lIns="91440" tIns="45720" rIns="91440" bIns="45720" rtlCol="0" anchor="b"/>
          <a:lstStyle>
            <a:lvl1pPr algn="l">
              <a:defRPr sz="1400">
                <a:solidFill>
                  <a:schemeClr val="tx1">
                    <a:lumMod val="65000"/>
                    <a:lumOff val="35000"/>
                  </a:schemeClr>
                </a:solidFill>
              </a:defRPr>
            </a:lvl1pPr>
          </a:lstStyle>
          <a:p>
            <a:fld id="{D463299A-589E-41AB-91AB-C28182189A32}" type="slidenum">
              <a:rPr lang="en-US" kern="1200" smtClean="0">
                <a:solidFill>
                  <a:prstClr val="black">
                    <a:lumMod val="65000"/>
                    <a:lumOff val="35000"/>
                  </a:prstClr>
                </a:solidFill>
                <a:latin typeface="Calibri"/>
                <a:ea typeface="+mn-ea"/>
                <a:cs typeface="+mn-cs"/>
              </a:rPr>
              <a:pPr/>
              <a:t>‹#›</a:t>
            </a:fld>
            <a:endParaRPr lang="en-US" kern="1200">
              <a:solidFill>
                <a:prstClr val="black">
                  <a:lumMod val="65000"/>
                  <a:lumOff val="35000"/>
                </a:prstClr>
              </a:solidFill>
              <a:latin typeface="Calibri"/>
              <a:ea typeface="+mn-ea"/>
              <a:cs typeface="+mn-cs"/>
            </a:endParaRPr>
          </a:p>
        </p:txBody>
      </p:sp>
    </p:spTree>
    <p:extLst>
      <p:ext uri="{BB962C8B-B14F-4D97-AF65-F5344CB8AC3E}">
        <p14:creationId xmlns:p14="http://schemas.microsoft.com/office/powerpoint/2010/main" val="211625199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iming>
    <p:tnLst>
      <p:par>
        <p:cTn id="1" dur="indefinite" restart="never" nodeType="tmRoot"/>
      </p:par>
    </p:tnLst>
  </p:timing>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9.emf"/><Relationship Id="rId7" Type="http://schemas.openxmlformats.org/officeDocument/2006/relationships/image" Target="../media/image37.em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1.emf"/><Relationship Id="rId5" Type="http://schemas.openxmlformats.org/officeDocument/2006/relationships/image" Target="../media/image40.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47.emf"/><Relationship Id="rId4" Type="http://schemas.openxmlformats.org/officeDocument/2006/relationships/image" Target="../media/image4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1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67.emf"/><Relationship Id="rId4" Type="http://schemas.openxmlformats.org/officeDocument/2006/relationships/image" Target="../media/image66.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s>
</file>

<file path=ppt/slides/_rels/slide24.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79.jpe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82.jpeg"/><Relationship Id="rId4" Type="http://schemas.openxmlformats.org/officeDocument/2006/relationships/image" Target="../media/image81.jpeg"/></Relationships>
</file>

<file path=ppt/slides/_rels/slide2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82.jpeg"/><Relationship Id="rId4" Type="http://schemas.openxmlformats.org/officeDocument/2006/relationships/image" Target="../media/image84.jpeg"/></Relationships>
</file>

<file path=ppt/slides/_rels/slide2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87.jpeg"/><Relationship Id="rId4" Type="http://schemas.openxmlformats.org/officeDocument/2006/relationships/image" Target="../media/image86.jpe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76.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notesSlide" Target="../notesSlides/notesSlide8.xml"/><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slideLayout" Target="../slideLayouts/slideLayout9.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tags" Target="../tags/tag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581400" y="2226636"/>
            <a:ext cx="5250305" cy="3945564"/>
          </a:xfrm>
          <a:prstGeom prst="rect">
            <a:avLst/>
          </a:prstGeom>
        </p:spPr>
      </p:pic>
      <p:sp>
        <p:nvSpPr>
          <p:cNvPr id="13" name="Rectangle 3"/>
          <p:cNvSpPr>
            <a:spLocks noChangeArrowheads="1"/>
          </p:cNvSpPr>
          <p:nvPr/>
        </p:nvSpPr>
        <p:spPr bwMode="auto">
          <a:xfrm>
            <a:off x="76200" y="152400"/>
            <a:ext cx="8534400"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sz="3600" b="1" dirty="0" smtClean="0">
                <a:solidFill>
                  <a:srgbClr val="FFFFFF"/>
                </a:solidFill>
                <a:latin typeface="Calibri" panose="020F0502020204030204" pitchFamily="34" charset="0"/>
              </a:rPr>
              <a:t>Rethinking Presentations:</a:t>
            </a:r>
          </a:p>
          <a:p>
            <a:pPr eaLnBrk="0" hangingPunct="0"/>
            <a:r>
              <a:rPr lang="en-US" sz="3600" b="1" dirty="0" smtClean="0">
                <a:solidFill>
                  <a:srgbClr val="FFFFFF"/>
                </a:solidFill>
                <a:latin typeface="Calibri" panose="020F0502020204030204" pitchFamily="34" charset="0"/>
              </a:rPr>
              <a:t>The </a:t>
            </a:r>
            <a:r>
              <a:rPr lang="en-US" sz="3600" b="1" dirty="0">
                <a:solidFill>
                  <a:srgbClr val="FFFFFF"/>
                </a:solidFill>
                <a:latin typeface="Calibri" panose="020F0502020204030204" pitchFamily="34" charset="0"/>
              </a:rPr>
              <a:t>A</a:t>
            </a:r>
            <a:r>
              <a:rPr lang="en-US" sz="3600" b="1" dirty="0" smtClean="0">
                <a:solidFill>
                  <a:srgbClr val="FFFFFF"/>
                </a:solidFill>
                <a:latin typeface="Calibri" panose="020F0502020204030204" pitchFamily="34" charset="0"/>
              </a:rPr>
              <a:t>ssertion-Evidence Approach</a:t>
            </a:r>
            <a:endParaRPr lang="en-US" sz="3600" b="1" dirty="0">
              <a:solidFill>
                <a:srgbClr val="FFFFFF"/>
              </a:solidFill>
              <a:latin typeface="Calibri" panose="020F0502020204030204" pitchFamily="34" charset="0"/>
            </a:endParaRPr>
          </a:p>
        </p:txBody>
      </p:sp>
      <p:sp>
        <p:nvSpPr>
          <p:cNvPr id="14" name="Rectangle 4"/>
          <p:cNvSpPr>
            <a:spLocks noChangeArrowheads="1"/>
          </p:cNvSpPr>
          <p:nvPr/>
        </p:nvSpPr>
        <p:spPr bwMode="auto">
          <a:xfrm>
            <a:off x="112966" y="3429000"/>
            <a:ext cx="1995740" cy="104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spcBef>
                <a:spcPts val="0"/>
              </a:spcBef>
              <a:spcAft>
                <a:spcPts val="0"/>
              </a:spcAft>
            </a:pPr>
            <a:r>
              <a:rPr lang="en-US" sz="2400" b="1" dirty="0" smtClean="0">
                <a:solidFill>
                  <a:srgbClr val="FFFFFF"/>
                </a:solidFill>
                <a:latin typeface="Calibri" panose="020F0502020204030204" pitchFamily="34" charset="0"/>
              </a:rPr>
              <a:t>Your Name</a:t>
            </a:r>
          </a:p>
          <a:p>
            <a:pPr eaLnBrk="0" hangingPunct="0">
              <a:spcBef>
                <a:spcPts val="0"/>
              </a:spcBef>
              <a:spcAft>
                <a:spcPts val="0"/>
              </a:spcAft>
            </a:pPr>
            <a:r>
              <a:rPr lang="en-US" sz="2400" b="1" dirty="0" smtClean="0">
                <a:solidFill>
                  <a:srgbClr val="FFFFFF"/>
                </a:solidFill>
                <a:latin typeface="Calibri" panose="020F0502020204030204" pitchFamily="34" charset="0"/>
              </a:rPr>
              <a:t>Michael Alley</a:t>
            </a:r>
          </a:p>
          <a:p>
            <a:pPr eaLnBrk="0" hangingPunct="0">
              <a:spcBef>
                <a:spcPts val="0"/>
              </a:spcBef>
              <a:spcAft>
                <a:spcPts val="0"/>
              </a:spcAft>
            </a:pPr>
            <a:r>
              <a:rPr lang="en-US" b="1" dirty="0" smtClean="0">
                <a:solidFill>
                  <a:srgbClr val="FFFF00"/>
                </a:solidFill>
                <a:latin typeface="Calibri" panose="020F0502020204030204" pitchFamily="34" charset="0"/>
              </a:rPr>
              <a:t>assertion-evidence.com</a:t>
            </a:r>
            <a:r>
              <a:rPr lang="en-US" b="1" dirty="0" smtClean="0">
                <a:solidFill>
                  <a:srgbClr val="FFFFFF"/>
                </a:solidFill>
                <a:latin typeface="Calibri" panose="020F0502020204030204" pitchFamily="34" charset="0"/>
              </a:rPr>
              <a:t> </a:t>
            </a:r>
          </a:p>
        </p:txBody>
      </p:sp>
    </p:spTree>
    <p:extLst>
      <p:ext uri="{BB962C8B-B14F-4D97-AF65-F5344CB8AC3E}">
        <p14:creationId xmlns:p14="http://schemas.microsoft.com/office/powerpoint/2010/main" val="2479016802"/>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050"/>
          <p:cNvSpPr>
            <a:spLocks noGrp="1" noChangeArrowheads="1"/>
          </p:cNvSpPr>
          <p:nvPr>
            <p:ph type="title"/>
          </p:nvPr>
        </p:nvSpPr>
        <p:spPr>
          <a:xfrm>
            <a:off x="152400" y="114300"/>
            <a:ext cx="8907463" cy="954107"/>
          </a:xfrm>
        </p:spPr>
        <p:txBody>
          <a:bodyPr/>
          <a:lstStyle/>
          <a:p>
            <a:pPr>
              <a:defRPr/>
            </a:pPr>
            <a:r>
              <a:rPr lang="en-US" altLang="ko-KR" sz="2800" kern="1200" dirty="0" smtClean="0">
                <a:ea typeface="Gulim" pitchFamily="34" charset="-127"/>
              </a:rPr>
              <a:t>How well did participants show that they understood </a:t>
            </a:r>
            <a:br>
              <a:rPr lang="en-US" altLang="ko-KR" sz="2800" kern="1200" dirty="0" smtClean="0">
                <a:ea typeface="Gulim" pitchFamily="34" charset="-127"/>
              </a:rPr>
            </a:br>
            <a:r>
              <a:rPr lang="en-US" altLang="ko-KR" sz="2800" kern="1200" dirty="0" smtClean="0">
                <a:ea typeface="Gulim" pitchFamily="34" charset="-127"/>
              </a:rPr>
              <a:t>the process?</a:t>
            </a:r>
            <a:endParaRPr lang="en-US" sz="2800" kern="1200" dirty="0">
              <a:ea typeface="Gulim" pitchFamily="34" charset="-127"/>
            </a:endParaRPr>
          </a:p>
        </p:txBody>
      </p:sp>
      <p:pic>
        <p:nvPicPr>
          <p:cNvPr id="212995" name="Picture 2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7400" y="2471738"/>
            <a:ext cx="3227388" cy="2419350"/>
          </a:xfrm>
          <a:prstGeom prst="rect">
            <a:avLst/>
          </a:prstGeom>
          <a:noFill/>
          <a:ln w="9525">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996" name="Picture 2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56250" y="3178175"/>
            <a:ext cx="3184525" cy="2386013"/>
          </a:xfrm>
          <a:prstGeom prst="rect">
            <a:avLst/>
          </a:prstGeom>
          <a:noFill/>
          <a:ln w="9525">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997" name="Picture 2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13350" y="3827463"/>
            <a:ext cx="3203575" cy="2401887"/>
          </a:xfrm>
          <a:prstGeom prst="rect">
            <a:avLst/>
          </a:prstGeom>
          <a:noFill/>
          <a:ln w="9525">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998" name="Picture 1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92213" y="2514600"/>
            <a:ext cx="3227387" cy="2419350"/>
          </a:xfrm>
          <a:prstGeom prst="rect">
            <a:avLst/>
          </a:prstGeom>
          <a:noFill/>
          <a:ln w="9525">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999" name="Picture 20"/>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66775" y="3227388"/>
            <a:ext cx="3200400" cy="2398712"/>
          </a:xfrm>
          <a:prstGeom prst="rect">
            <a:avLst/>
          </a:prstGeom>
          <a:noFill/>
          <a:ln w="9525">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7"/>
          <p:cNvSpPr txBox="1">
            <a:spLocks noChangeArrowheads="1"/>
          </p:cNvSpPr>
          <p:nvPr/>
        </p:nvSpPr>
        <p:spPr bwMode="auto">
          <a:xfrm>
            <a:off x="6577013" y="1447800"/>
            <a:ext cx="71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auto" hangingPunct="1">
              <a:spcBef>
                <a:spcPts val="0"/>
              </a:spcBef>
              <a:spcAft>
                <a:spcPts val="0"/>
              </a:spcAft>
              <a:defRPr/>
            </a:pPr>
            <a:r>
              <a:rPr lang="en-US" sz="2400" kern="0" smtClean="0">
                <a:solidFill>
                  <a:srgbClr val="FFFFFF"/>
                </a:solidFill>
              </a:rPr>
              <a:t>59%</a:t>
            </a:r>
          </a:p>
        </p:txBody>
      </p:sp>
      <p:sp>
        <p:nvSpPr>
          <p:cNvPr id="36" name="Text Box 8"/>
          <p:cNvSpPr txBox="1">
            <a:spLocks noChangeArrowheads="1"/>
          </p:cNvSpPr>
          <p:nvPr/>
        </p:nvSpPr>
        <p:spPr bwMode="auto">
          <a:xfrm>
            <a:off x="1681163" y="1447800"/>
            <a:ext cx="71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auto" hangingPunct="1">
              <a:spcBef>
                <a:spcPts val="0"/>
              </a:spcBef>
              <a:spcAft>
                <a:spcPts val="0"/>
              </a:spcAft>
              <a:defRPr/>
            </a:pPr>
            <a:r>
              <a:rPr lang="en-US" sz="2400" kern="0" smtClean="0">
                <a:solidFill>
                  <a:srgbClr val="FFFFFF"/>
                </a:solidFill>
              </a:rPr>
              <a:t>42%</a:t>
            </a:r>
          </a:p>
        </p:txBody>
      </p:sp>
      <p:sp>
        <p:nvSpPr>
          <p:cNvPr id="38" name="Text Box 10"/>
          <p:cNvSpPr txBox="1">
            <a:spLocks noChangeArrowheads="1"/>
          </p:cNvSpPr>
          <p:nvPr/>
        </p:nvSpPr>
        <p:spPr bwMode="auto">
          <a:xfrm>
            <a:off x="4114800" y="1504950"/>
            <a:ext cx="8947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fontAlgn="auto" hangingPunct="1">
              <a:spcBef>
                <a:spcPts val="0"/>
              </a:spcBef>
              <a:spcAft>
                <a:spcPts val="0"/>
              </a:spcAft>
              <a:defRPr/>
            </a:pPr>
            <a:r>
              <a:rPr lang="en-US" kern="0" dirty="0" smtClean="0">
                <a:solidFill>
                  <a:srgbClr val="FFFFFF"/>
                </a:solidFill>
              </a:rPr>
              <a:t>p &lt; .01</a:t>
            </a:r>
          </a:p>
        </p:txBody>
      </p:sp>
      <p:pic>
        <p:nvPicPr>
          <p:cNvPr id="213003" name="Picture 2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0700" y="3870325"/>
            <a:ext cx="3219450" cy="2413000"/>
          </a:xfrm>
          <a:prstGeom prst="rect">
            <a:avLst/>
          </a:prstGeom>
          <a:noFill/>
          <a:ln w="9525">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3004" name="Picture 18"/>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01613" y="4540250"/>
            <a:ext cx="3194050" cy="2393950"/>
          </a:xfrm>
          <a:prstGeom prst="rect">
            <a:avLst/>
          </a:prstGeom>
          <a:noFill/>
          <a:ln w="9525">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3005" name="Picture 2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876800" y="4535488"/>
            <a:ext cx="3200400" cy="2398712"/>
          </a:xfrm>
          <a:prstGeom prst="rect">
            <a:avLst/>
          </a:prstGeom>
          <a:noFill/>
          <a:ln w="9525">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2050"/>
          <p:cNvSpPr txBox="1">
            <a:spLocks noChangeArrowheads="1"/>
          </p:cNvSpPr>
          <p:nvPr/>
        </p:nvSpPr>
        <p:spPr bwMode="auto">
          <a:xfrm>
            <a:off x="152400" y="114300"/>
            <a:ext cx="8907463" cy="912813"/>
          </a:xfrm>
          <a:prstGeom prst="rect">
            <a:avLst/>
          </a:prstGeom>
          <a:solidFill>
            <a:srgbClr val="000000"/>
          </a:solidFill>
          <a:ln>
            <a:noFill/>
          </a:ln>
          <a:extLst/>
        </p:spPr>
        <p:txBody>
          <a:bodyPr lIns="63500" tIns="25400" rIns="63500" bIns="25400">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r>
              <a:rPr lang="en-US" altLang="ko-KR" sz="2800" dirty="0">
                <a:solidFill>
                  <a:schemeClr val="bg1"/>
                </a:solidFill>
                <a:ea typeface="Gulim" pitchFamily="34" charset="-127"/>
              </a:rPr>
              <a:t>Assertion-evidence slides led to better comprehension </a:t>
            </a:r>
            <a:br>
              <a:rPr lang="en-US" altLang="ko-KR" sz="2800" dirty="0">
                <a:solidFill>
                  <a:schemeClr val="bg1"/>
                </a:solidFill>
                <a:ea typeface="Gulim" pitchFamily="34" charset="-127"/>
              </a:rPr>
            </a:br>
            <a:r>
              <a:rPr lang="en-US" altLang="ko-KR" sz="2800" dirty="0">
                <a:solidFill>
                  <a:schemeClr val="bg1"/>
                </a:solidFill>
                <a:ea typeface="Gulim" pitchFamily="34" charset="-127"/>
              </a:rPr>
              <a:t>and recall of more complex concepts </a:t>
            </a:r>
            <a:endParaRPr lang="en-US" sz="2800" dirty="0">
              <a:solidFill>
                <a:schemeClr val="bg1"/>
              </a:solidFill>
              <a:ea typeface="Gulim" pitchFamily="34" charset="-127"/>
            </a:endParaRPr>
          </a:p>
        </p:txBody>
      </p:sp>
    </p:spTree>
    <p:extLst>
      <p:ext uri="{BB962C8B-B14F-4D97-AF65-F5344CB8AC3E}">
        <p14:creationId xmlns:p14="http://schemas.microsoft.com/office/powerpoint/2010/main" val="8302502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8"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300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Slide3.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00825" y="1255713"/>
            <a:ext cx="1847850" cy="1385887"/>
          </a:xfrm>
          <a:prstGeom prst="rect">
            <a:avLst/>
          </a:prstGeom>
          <a:ln>
            <a:solidFill>
              <a:schemeClr val="bg1">
                <a:lumMod val="50000"/>
              </a:schemeClr>
            </a:solidFill>
          </a:ln>
        </p:spPr>
      </p:pic>
      <p:sp>
        <p:nvSpPr>
          <p:cNvPr id="8" name="Title 1"/>
          <p:cNvSpPr>
            <a:spLocks noGrp="1"/>
          </p:cNvSpPr>
          <p:nvPr>
            <p:ph type="title"/>
          </p:nvPr>
        </p:nvSpPr>
        <p:spPr>
          <a:xfrm>
            <a:off x="84138" y="0"/>
            <a:ext cx="6900862" cy="954088"/>
          </a:xfrm>
          <a:solidFill>
            <a:schemeClr val="bg1">
              <a:lumMod val="65000"/>
              <a:alpha val="43000"/>
            </a:schemeClr>
          </a:solidFill>
        </p:spPr>
        <p:txBody>
          <a:bodyPr rtlCol="0" anchor="t">
            <a:spAutoFit/>
          </a:bodyPr>
          <a:lstStyle/>
          <a:p>
            <a:pPr eaLnBrk="1" fontAlgn="auto" hangingPunct="1">
              <a:spcAft>
                <a:spcPts val="0"/>
              </a:spcAft>
              <a:defRPr/>
            </a:pPr>
            <a:r>
              <a:rPr lang="en-US" dirty="0" smtClean="0">
                <a:solidFill>
                  <a:schemeClr val="tx1"/>
                </a:solidFill>
              </a:rPr>
              <a:t>What we project on the screen should differ</a:t>
            </a:r>
            <a:br>
              <a:rPr lang="en-US" dirty="0" smtClean="0">
                <a:solidFill>
                  <a:schemeClr val="tx1"/>
                </a:solidFill>
              </a:rPr>
            </a:br>
            <a:r>
              <a:rPr lang="en-US" dirty="0" smtClean="0">
                <a:solidFill>
                  <a:schemeClr val="tx1"/>
                </a:solidFill>
              </a:rPr>
              <a:t>from what we give as a handout</a:t>
            </a:r>
            <a:endParaRPr lang="en-US" dirty="0">
              <a:solidFill>
                <a:schemeClr val="tx1"/>
              </a:solidFill>
            </a:endParaRPr>
          </a:p>
        </p:txBody>
      </p:sp>
      <p:pic>
        <p:nvPicPr>
          <p:cNvPr id="9" name="Picture 8" descr="Presentation1.pdf"/>
          <p:cNvPicPr>
            <a:picLocks noChangeAspect="1"/>
          </p:cNvPicPr>
          <p:nvPr/>
        </p:nvPicPr>
        <p:blipFill>
          <a:blip r:embed="rId5" cstate="email">
            <a:extLst>
              <a:ext uri="{28A0092B-C50C-407E-A947-70E740481C1C}">
                <a14:useLocalDpi xmlns:a14="http://schemas.microsoft.com/office/drawing/2010/main"/>
              </a:ext>
            </a:extLst>
          </a:blip>
          <a:srcRect l="5724" t="6473" r="5798" b="4327"/>
          <a:stretch>
            <a:fillRect/>
          </a:stretch>
        </p:blipFill>
        <p:spPr bwMode="auto">
          <a:xfrm>
            <a:off x="1019175" y="1539875"/>
            <a:ext cx="3625850" cy="4730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848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63663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1295400"/>
            <a:ext cx="4432111" cy="646331"/>
          </a:xfrm>
          <a:prstGeom prst="rect">
            <a:avLst/>
          </a:prstGeom>
          <a:noFill/>
        </p:spPr>
        <p:txBody>
          <a:bodyPr wrap="none" rtlCol="0">
            <a:spAutoFit/>
          </a:bodyPr>
          <a:lstStyle/>
          <a:p>
            <a:r>
              <a:rPr lang="en-US" sz="3600" b="1" dirty="0" smtClean="0">
                <a:solidFill>
                  <a:schemeClr val="tx1">
                    <a:lumMod val="75000"/>
                    <a:lumOff val="25000"/>
                  </a:schemeClr>
                </a:solidFill>
                <a:latin typeface="Calibri" panose="020F0502020204030204" pitchFamily="34" charset="0"/>
              </a:rPr>
              <a:t>Insert your slides here</a:t>
            </a:r>
            <a:endParaRPr lang="en-US" sz="3600" b="1" dirty="0">
              <a:solidFill>
                <a:schemeClr val="tx1">
                  <a:lumMod val="75000"/>
                  <a:lumOff val="25000"/>
                </a:schemeClr>
              </a:solidFill>
              <a:latin typeface="Calibri" panose="020F0502020204030204" pitchFamily="34" charset="0"/>
            </a:endParaRPr>
          </a:p>
        </p:txBody>
      </p:sp>
    </p:spTree>
    <p:extLst>
      <p:ext uri="{BB962C8B-B14F-4D97-AF65-F5344CB8AC3E}">
        <p14:creationId xmlns:p14="http://schemas.microsoft.com/office/powerpoint/2010/main" val="117753507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0" name="Picture 2" descr="http://www.clemson.edu/ce/images/faculty/atamturktu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21215"/>
            <a:ext cx="2643274" cy="29507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0514" name="Picture 2" descr="http://www.mne.psu.edu/psuturbine/News/IGTI2012/turboexpo12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600200"/>
            <a:ext cx="4152900" cy="31623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4562" name="Rectangle 14"/>
          <p:cNvSpPr>
            <a:spLocks noChangeArrowheads="1"/>
          </p:cNvSpPr>
          <p:nvPr/>
        </p:nvSpPr>
        <p:spPr bwMode="auto">
          <a:xfrm>
            <a:off x="57150" y="76200"/>
            <a:ext cx="90582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r>
              <a:rPr lang="en-US" sz="2800" b="1" dirty="0" smtClean="0">
                <a:solidFill>
                  <a:srgbClr val="FFFFFF"/>
                </a:solidFill>
                <a:latin typeface="Calibri" panose="020F0502020204030204" pitchFamily="34" charset="0"/>
              </a:rPr>
              <a:t>Many engineers and scientists have had success</a:t>
            </a:r>
            <a:br>
              <a:rPr lang="en-US" sz="2800" b="1" dirty="0" smtClean="0">
                <a:solidFill>
                  <a:srgbClr val="FFFFFF"/>
                </a:solidFill>
                <a:latin typeface="Calibri" panose="020F0502020204030204" pitchFamily="34" charset="0"/>
              </a:rPr>
            </a:br>
            <a:r>
              <a:rPr lang="en-US" sz="2800" b="1" dirty="0" smtClean="0">
                <a:solidFill>
                  <a:srgbClr val="FFFFFF"/>
                </a:solidFill>
                <a:latin typeface="Calibri" panose="020F0502020204030204" pitchFamily="34" charset="0"/>
              </a:rPr>
              <a:t>using the assertion-evidence approach</a:t>
            </a:r>
          </a:p>
        </p:txBody>
      </p:sp>
      <p:pic>
        <p:nvPicPr>
          <p:cNvPr id="194565" name="Picture 5" descr="KKirsch_speech_awards_banquet_20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962545"/>
            <a:ext cx="3171834" cy="41908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573" name="Picture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392400" y="5393426"/>
            <a:ext cx="1676379" cy="21623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569" name="Picture 11" descr="http://sphotos-a.xx.fbcdn.net/hphotos-ash4/s720x720/486327_10151076001413454_259148042_n.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2203"/>
          <a:stretch/>
        </p:blipFill>
        <p:spPr bwMode="auto">
          <a:xfrm>
            <a:off x="4276584" y="1600200"/>
            <a:ext cx="2240075" cy="32063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566" name="Picture 11" descr="http://www.writing.engr.psu.edu/utree/Images/Sarah_Torhan.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34" t="9685" r="1030" b="-499"/>
          <a:stretch/>
        </p:blipFill>
        <p:spPr bwMode="auto">
          <a:xfrm>
            <a:off x="4061712" y="4021006"/>
            <a:ext cx="2720088" cy="3572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 descr="Terry_J pic 1"/>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12159" t="270" r="24045" b="61"/>
          <a:stretch/>
        </p:blipFill>
        <p:spPr bwMode="auto">
          <a:xfrm>
            <a:off x="2179525" y="1600200"/>
            <a:ext cx="2240075" cy="30224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10" cstate="print">
            <a:extLst>
              <a:ext uri="{28A0092B-C50C-407E-A947-70E740481C1C}">
                <a14:useLocalDpi xmlns:a14="http://schemas.microsoft.com/office/drawing/2010/main" val="0"/>
              </a:ext>
            </a:extLst>
          </a:blip>
          <a:srcRect l="45691" t="12500" r="5833"/>
          <a:stretch/>
        </p:blipFill>
        <p:spPr>
          <a:xfrm>
            <a:off x="6800384" y="4021006"/>
            <a:ext cx="2800816" cy="3370394"/>
          </a:xfrm>
          <a:prstGeom prst="rect">
            <a:avLst/>
          </a:prstGeom>
          <a:ln>
            <a:solidFill>
              <a:schemeClr val="tx1"/>
            </a:solidFill>
          </a:ln>
        </p:spPr>
      </p:pic>
      <p:pic>
        <p:nvPicPr>
          <p:cNvPr id="15" name="Picture 2"/>
          <p:cNvPicPr>
            <a:picLocks noChangeAspect="1"/>
          </p:cNvPicPr>
          <p:nvPr/>
        </p:nvPicPr>
        <p:blipFill rotWithShape="1">
          <a:blip r:embed="rId11" cstate="email">
            <a:extLst>
              <a:ext uri="{28A0092B-C50C-407E-A947-70E740481C1C}">
                <a14:useLocalDpi xmlns:a14="http://schemas.microsoft.com/office/drawing/2010/main"/>
              </a:ext>
            </a:extLst>
          </a:blip>
          <a:srcRect r="9401"/>
          <a:stretch/>
        </p:blipFill>
        <p:spPr bwMode="auto">
          <a:xfrm>
            <a:off x="2179525" y="4418973"/>
            <a:ext cx="2240075" cy="28127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2" descr="https://community.asme.org/cfs-file.ashx/__key/communityserver-components-avatars/00-00-00-75-07/4TX9FAAUOESL.jpg"/>
          <p:cNvPicPr>
            <a:picLocks noChangeAspect="1" noChangeArrowheads="1"/>
          </p:cNvPicPr>
          <p:nvPr/>
        </p:nvPicPr>
        <p:blipFill rotWithShape="1">
          <a:blip r:embed="rId12">
            <a:extLst>
              <a:ext uri="{28A0092B-C50C-407E-A947-70E740481C1C}">
                <a14:useLocalDpi xmlns:a14="http://schemas.microsoft.com/office/drawing/2010/main" val="0"/>
              </a:ext>
            </a:extLst>
          </a:blip>
          <a:srcRect l="16620" r="11721"/>
          <a:stretch/>
        </p:blipFill>
        <p:spPr bwMode="auto">
          <a:xfrm>
            <a:off x="3781894" y="5411038"/>
            <a:ext cx="1225138" cy="1709679"/>
          </a:xfrm>
          <a:prstGeom prst="rect">
            <a:avLst/>
          </a:prstGeom>
          <a:noFill/>
          <a:ln>
            <a:solidFill>
              <a:schemeClr val="tx1">
                <a:lumMod val="8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85750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0" name="Picture 2" descr="http://www.clemson.edu/ce/images/faculty/atamturktu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21215"/>
            <a:ext cx="2643274" cy="29507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0514" name="Picture 2" descr="http://www.mne.psu.edu/psuturbine/News/IGTI2012/turboexpo12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600200"/>
            <a:ext cx="4152900" cy="31623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4562" name="Rectangle 14"/>
          <p:cNvSpPr>
            <a:spLocks noChangeArrowheads="1"/>
          </p:cNvSpPr>
          <p:nvPr/>
        </p:nvSpPr>
        <p:spPr bwMode="auto">
          <a:xfrm>
            <a:off x="57150" y="76200"/>
            <a:ext cx="9058275" cy="9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r>
              <a:rPr lang="en-US" sz="2800" b="1" dirty="0" smtClean="0">
                <a:solidFill>
                  <a:srgbClr val="FFFFFF"/>
                </a:solidFill>
                <a:latin typeface="Calibri" panose="020F0502020204030204" pitchFamily="34" charset="0"/>
              </a:rPr>
              <a:t>Not only are assertion-evidence talks more focused and better understood, but speakers project more confidence</a:t>
            </a:r>
            <a:endParaRPr lang="en-US" sz="2800" b="1" dirty="0">
              <a:solidFill>
                <a:srgbClr val="FFFFFF"/>
              </a:solidFill>
              <a:latin typeface="Calibri" panose="020F0502020204030204" pitchFamily="34" charset="0"/>
            </a:endParaRPr>
          </a:p>
        </p:txBody>
      </p:sp>
      <p:pic>
        <p:nvPicPr>
          <p:cNvPr id="194565" name="Picture 5" descr="KKirsch_speech_awards_banquet_20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962545"/>
            <a:ext cx="3171834" cy="41908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573" name="Picture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392400" y="5393426"/>
            <a:ext cx="1676379" cy="21623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569" name="Picture 11" descr="http://sphotos-a.xx.fbcdn.net/hphotos-ash4/s720x720/486327_10151076001413454_259148042_n.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2203"/>
          <a:stretch/>
        </p:blipFill>
        <p:spPr bwMode="auto">
          <a:xfrm>
            <a:off x="4276584" y="1600200"/>
            <a:ext cx="2240075" cy="32063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566" name="Picture 11" descr="http://www.writing.engr.psu.edu/utree/Images/Sarah_Torhan.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34" t="9685" r="1030" b="-499"/>
          <a:stretch/>
        </p:blipFill>
        <p:spPr bwMode="auto">
          <a:xfrm>
            <a:off x="4061712" y="4021006"/>
            <a:ext cx="2720088" cy="3572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 descr="Terry_J pic 1"/>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12159" t="270" r="24045" b="61"/>
          <a:stretch/>
        </p:blipFill>
        <p:spPr bwMode="auto">
          <a:xfrm>
            <a:off x="2179525" y="1600200"/>
            <a:ext cx="2240075" cy="30224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10" cstate="print">
            <a:extLst>
              <a:ext uri="{28A0092B-C50C-407E-A947-70E740481C1C}">
                <a14:useLocalDpi xmlns:a14="http://schemas.microsoft.com/office/drawing/2010/main" val="0"/>
              </a:ext>
            </a:extLst>
          </a:blip>
          <a:srcRect l="45691" t="12500" r="5833"/>
          <a:stretch/>
        </p:blipFill>
        <p:spPr>
          <a:xfrm>
            <a:off x="6800384" y="4021006"/>
            <a:ext cx="2800816" cy="3370394"/>
          </a:xfrm>
          <a:prstGeom prst="rect">
            <a:avLst/>
          </a:prstGeom>
          <a:ln>
            <a:solidFill>
              <a:schemeClr val="tx1"/>
            </a:solidFill>
          </a:ln>
        </p:spPr>
      </p:pic>
      <p:pic>
        <p:nvPicPr>
          <p:cNvPr id="15" name="Picture 2"/>
          <p:cNvPicPr>
            <a:picLocks noChangeAspect="1"/>
          </p:cNvPicPr>
          <p:nvPr/>
        </p:nvPicPr>
        <p:blipFill rotWithShape="1">
          <a:blip r:embed="rId11" cstate="email">
            <a:extLst>
              <a:ext uri="{28A0092B-C50C-407E-A947-70E740481C1C}">
                <a14:useLocalDpi xmlns:a14="http://schemas.microsoft.com/office/drawing/2010/main"/>
              </a:ext>
            </a:extLst>
          </a:blip>
          <a:srcRect r="9401"/>
          <a:stretch/>
        </p:blipFill>
        <p:spPr bwMode="auto">
          <a:xfrm>
            <a:off x="2179525" y="4418973"/>
            <a:ext cx="2240075" cy="28127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2" descr="https://community.asme.org/cfs-file.ashx/__key/communityserver-components-avatars/00-00-00-75-07/4TX9FAAUOESL.jpg"/>
          <p:cNvPicPr>
            <a:picLocks noChangeAspect="1" noChangeArrowheads="1"/>
          </p:cNvPicPr>
          <p:nvPr/>
        </p:nvPicPr>
        <p:blipFill rotWithShape="1">
          <a:blip r:embed="rId12">
            <a:extLst>
              <a:ext uri="{28A0092B-C50C-407E-A947-70E740481C1C}">
                <a14:useLocalDpi xmlns:a14="http://schemas.microsoft.com/office/drawing/2010/main" val="0"/>
              </a:ext>
            </a:extLst>
          </a:blip>
          <a:srcRect l="16620" r="11721"/>
          <a:stretch/>
        </p:blipFill>
        <p:spPr bwMode="auto">
          <a:xfrm>
            <a:off x="3781894" y="5411038"/>
            <a:ext cx="1225138" cy="1709679"/>
          </a:xfrm>
          <a:prstGeom prst="rect">
            <a:avLst/>
          </a:prstGeom>
          <a:noFill/>
          <a:ln>
            <a:solidFill>
              <a:schemeClr val="tx1">
                <a:lumMod val="8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36842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2519" t="18395" r="15446" b="13540"/>
          <a:stretch/>
        </p:blipFill>
        <p:spPr>
          <a:xfrm>
            <a:off x="314264" y="1497924"/>
            <a:ext cx="7938213" cy="4217076"/>
          </a:xfrm>
          <a:prstGeom prst="rect">
            <a:avLst/>
          </a:prstGeom>
        </p:spPr>
      </p:pic>
      <p:sp>
        <p:nvSpPr>
          <p:cNvPr id="194562" name="Rectangle 14"/>
          <p:cNvSpPr>
            <a:spLocks noChangeArrowheads="1"/>
          </p:cNvSpPr>
          <p:nvPr/>
        </p:nvSpPr>
        <p:spPr bwMode="auto">
          <a:xfrm>
            <a:off x="57150" y="76200"/>
            <a:ext cx="9058275" cy="9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r>
              <a:rPr lang="en-US" sz="2800" b="1" dirty="0" smtClean="0">
                <a:solidFill>
                  <a:srgbClr val="FFFFFF"/>
                </a:solidFill>
                <a:latin typeface="Calibri" panose="020F0502020204030204" pitchFamily="34" charset="0"/>
              </a:rPr>
              <a:t>In conclusion, you should experiment </a:t>
            </a:r>
            <a:br>
              <a:rPr lang="en-US" sz="2800" b="1" dirty="0" smtClean="0">
                <a:solidFill>
                  <a:srgbClr val="FFFFFF"/>
                </a:solidFill>
                <a:latin typeface="Calibri" panose="020F0502020204030204" pitchFamily="34" charset="0"/>
              </a:rPr>
            </a:br>
            <a:r>
              <a:rPr lang="en-US" sz="2800" b="1" dirty="0" smtClean="0">
                <a:solidFill>
                  <a:srgbClr val="FFFFFF"/>
                </a:solidFill>
                <a:latin typeface="Calibri" panose="020F0502020204030204" pitchFamily="34" charset="0"/>
              </a:rPr>
              <a:t>with the assertion-evidence approach</a:t>
            </a:r>
          </a:p>
        </p:txBody>
      </p:sp>
      <p:sp>
        <p:nvSpPr>
          <p:cNvPr id="18" name="Rectangle 4"/>
          <p:cNvSpPr>
            <a:spLocks noChangeArrowheads="1"/>
          </p:cNvSpPr>
          <p:nvPr/>
        </p:nvSpPr>
        <p:spPr bwMode="auto">
          <a:xfrm rot="-1845255">
            <a:off x="1623048" y="3344852"/>
            <a:ext cx="4837508" cy="523220"/>
          </a:xfrm>
          <a:prstGeom prst="rect">
            <a:avLst/>
          </a:prstGeom>
          <a:solidFill>
            <a:srgbClr val="000000"/>
          </a:solidFill>
          <a:ln>
            <a:noFill/>
          </a:ln>
          <a:extLst>
            <a:ext uri="{91240B29-F687-4F45-9708-019B960494DF}">
              <a14:hiddenLine xmlns:a14="http://schemas.microsoft.com/office/drawing/2010/main" w="50800">
                <a:solidFill>
                  <a:srgbClr val="000000"/>
                </a:solidFill>
                <a:miter lim="800000"/>
                <a:headEnd/>
                <a:tailEnd/>
              </a14:hiddenLine>
            </a:ext>
          </a:extLst>
        </p:spPr>
        <p:txBody>
          <a:bodyPr wrap="square" anchor="ctr">
            <a:spAutoFit/>
          </a:bodyPr>
          <a:lstStyle/>
          <a:p>
            <a:pPr algn="ctr" eaLnBrk="0" hangingPunct="0"/>
            <a:r>
              <a:rPr lang="en-US" sz="2800" b="1" dirty="0" smtClean="0">
                <a:solidFill>
                  <a:srgbClr val="FFFFFF"/>
                </a:solidFill>
                <a:latin typeface="Calibri"/>
              </a:rPr>
              <a:t>www.assertion-evidence.com</a:t>
            </a:r>
            <a:endParaRPr lang="en-US" sz="2800" b="1" dirty="0">
              <a:solidFill>
                <a:srgbClr val="FFFFFF"/>
              </a:solidFill>
              <a:latin typeface="Calibri"/>
            </a:endParaRPr>
          </a:p>
        </p:txBody>
      </p:sp>
      <p:sp>
        <p:nvSpPr>
          <p:cNvPr id="2" name="TextBox 1"/>
          <p:cNvSpPr txBox="1"/>
          <p:nvPr/>
        </p:nvSpPr>
        <p:spPr>
          <a:xfrm>
            <a:off x="7444531" y="6096000"/>
            <a:ext cx="1615892" cy="461665"/>
          </a:xfrm>
          <a:prstGeom prst="rect">
            <a:avLst/>
          </a:prstGeom>
          <a:noFill/>
        </p:spPr>
        <p:txBody>
          <a:bodyPr wrap="none" rtlCol="0">
            <a:spAutoFit/>
          </a:bodyPr>
          <a:lstStyle/>
          <a:p>
            <a:pPr algn="ctr"/>
            <a:r>
              <a:rPr lang="en-US" sz="2400" b="1" dirty="0" smtClean="0">
                <a:solidFill>
                  <a:srgbClr val="FFFFFF"/>
                </a:solidFill>
                <a:latin typeface="Calibri" panose="020F0502020204030204" pitchFamily="34" charset="0"/>
              </a:rPr>
              <a:t>Questions?</a:t>
            </a:r>
            <a:endParaRPr lang="en-US" sz="2400" b="1" dirty="0">
              <a:solidFill>
                <a:srgbClr val="FFFFFF"/>
              </a:solidFill>
              <a:latin typeface="Calibri" panose="020F0502020204030204" pitchFamily="34" charset="0"/>
            </a:endParaRPr>
          </a:p>
        </p:txBody>
      </p:sp>
    </p:spTree>
    <p:extLst>
      <p:ext uri="{BB962C8B-B14F-4D97-AF65-F5344CB8AC3E}">
        <p14:creationId xmlns:p14="http://schemas.microsoft.com/office/powerpoint/2010/main" val="3645915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066800" y="1295400"/>
            <a:ext cx="3655168" cy="646331"/>
          </a:xfrm>
          <a:prstGeom prst="rect">
            <a:avLst/>
          </a:prstGeom>
          <a:noFill/>
        </p:spPr>
        <p:txBody>
          <a:bodyPr wrap="none" rtlCol="0">
            <a:spAutoFit/>
          </a:bodyPr>
          <a:lstStyle/>
          <a:p>
            <a:r>
              <a:rPr lang="en-US" sz="3600" b="1" dirty="0" smtClean="0">
                <a:solidFill>
                  <a:srgbClr val="DADADA">
                    <a:lumMod val="50000"/>
                  </a:srgbClr>
                </a:solidFill>
                <a:latin typeface="Calibri" panose="020F0502020204030204" pitchFamily="34" charset="0"/>
              </a:rPr>
              <a:t>Alternative Slides </a:t>
            </a:r>
            <a:endParaRPr lang="en-US" sz="3600" b="1" dirty="0">
              <a:solidFill>
                <a:srgbClr val="DADADA">
                  <a:lumMod val="50000"/>
                </a:srgbClr>
              </a:solidFill>
              <a:latin typeface="Calibri" panose="020F0502020204030204" pitchFamily="34" charset="0"/>
            </a:endParaRPr>
          </a:p>
        </p:txBody>
      </p:sp>
    </p:spTree>
    <p:extLst>
      <p:ext uri="{BB962C8B-B14F-4D97-AF65-F5344CB8AC3E}">
        <p14:creationId xmlns:p14="http://schemas.microsoft.com/office/powerpoint/2010/main" val="342846958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5492750" y="2892425"/>
            <a:ext cx="3422650" cy="2517775"/>
            <a:chOff x="5492175" y="2892425"/>
            <a:chExt cx="3423225" cy="2517772"/>
          </a:xfrm>
        </p:grpSpPr>
        <p:sp>
          <p:nvSpPr>
            <p:cNvPr id="22" name="Rectangle 21"/>
            <p:cNvSpPr/>
            <p:nvPr/>
          </p:nvSpPr>
          <p:spPr bwMode="auto">
            <a:xfrm>
              <a:off x="5492175" y="4038599"/>
              <a:ext cx="3194587"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1"/>
                </a:solidFill>
                <a:latin typeface="Calibri" panose="020F0502020204030204" pitchFamily="34" charset="0"/>
              </a:endParaRPr>
            </a:p>
          </p:txBody>
        </p:sp>
        <p:pic>
          <p:nvPicPr>
            <p:cNvPr id="59414" name="Picture 4" descr="Audienc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764" y="2892425"/>
              <a:ext cx="1626636" cy="251777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4" name="Group 3"/>
          <p:cNvGrpSpPr>
            <a:grpSpLocks/>
          </p:cNvGrpSpPr>
          <p:nvPr/>
        </p:nvGrpSpPr>
        <p:grpSpPr bwMode="auto">
          <a:xfrm>
            <a:off x="2476500" y="2892425"/>
            <a:ext cx="4000500" cy="2517775"/>
            <a:chOff x="2476500" y="2892425"/>
            <a:chExt cx="4000336" cy="2517772"/>
          </a:xfrm>
        </p:grpSpPr>
        <p:sp>
          <p:nvSpPr>
            <p:cNvPr id="2" name="Rectangle 1"/>
            <p:cNvSpPr/>
            <p:nvPr/>
          </p:nvSpPr>
          <p:spPr bwMode="auto">
            <a:xfrm>
              <a:off x="2476500" y="4038599"/>
              <a:ext cx="3193919"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1"/>
                </a:solidFill>
                <a:latin typeface="Calibri" panose="020F0502020204030204" pitchFamily="34" charset="0"/>
              </a:endParaRPr>
            </a:p>
          </p:txBody>
        </p:sp>
        <p:pic>
          <p:nvPicPr>
            <p:cNvPr id="59412" name="Picture 12" descr="DSC_008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5415" y="2892425"/>
              <a:ext cx="1611421" cy="2517772"/>
            </a:xfrm>
            <a:prstGeom prst="rect">
              <a:avLst/>
            </a:prstGeom>
            <a:noFill/>
            <a:ln w="9525">
              <a:solidFill>
                <a:srgbClr val="FFFFFF"/>
              </a:solidFill>
              <a:miter lim="800000"/>
              <a:headEnd/>
              <a:tailEnd/>
            </a:ln>
            <a:effectLst>
              <a:outerShdw dist="76201" dir="8100000" algn="tr"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
        <p:nvSpPr>
          <p:cNvPr id="59396" name="TextBox 45"/>
          <p:cNvSpPr txBox="1">
            <a:spLocks noChangeArrowheads="1"/>
          </p:cNvSpPr>
          <p:nvPr/>
        </p:nvSpPr>
        <p:spPr bwMode="auto">
          <a:xfrm>
            <a:off x="5588000" y="5562600"/>
            <a:ext cx="18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algn="ctr"/>
            <a:endParaRPr lang="en-US" altLang="en-US" smtClean="0">
              <a:solidFill>
                <a:schemeClr val="bg1"/>
              </a:solidFill>
            </a:endParaRPr>
          </a:p>
        </p:txBody>
      </p:sp>
      <p:cxnSp>
        <p:nvCxnSpPr>
          <p:cNvPr id="7" name="Straight Connector 6"/>
          <p:cNvCxnSpPr/>
          <p:nvPr/>
        </p:nvCxnSpPr>
        <p:spPr>
          <a:xfrm>
            <a:off x="942975" y="4129088"/>
            <a:ext cx="229552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914400" y="4135438"/>
            <a:ext cx="2327275" cy="15033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09638" y="2624138"/>
            <a:ext cx="2328862" cy="15049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9810" name="Rectangle 2050"/>
          <p:cNvSpPr>
            <a:spLocks noGrp="1" noChangeArrowheads="1"/>
          </p:cNvSpPr>
          <p:nvPr>
            <p:ph type="title"/>
          </p:nvPr>
        </p:nvSpPr>
        <p:spPr>
          <a:xfrm>
            <a:off x="152400" y="114300"/>
            <a:ext cx="8907463" cy="954107"/>
          </a:xfrm>
        </p:spPr>
        <p:txBody>
          <a:bodyPr wrap="square"/>
          <a:lstStyle/>
          <a:p>
            <a:pPr algn="l">
              <a:defRPr/>
            </a:pPr>
            <a:r>
              <a:rPr lang="en-US" sz="2800" b="1" kern="1200" dirty="0" smtClean="0">
                <a:ea typeface="+mn-ea"/>
              </a:rPr>
              <a:t>Most people do not realize how much slides affect</a:t>
            </a:r>
            <a:br>
              <a:rPr lang="en-US" sz="2800" b="1" kern="1200" dirty="0" smtClean="0">
                <a:ea typeface="+mn-ea"/>
              </a:rPr>
            </a:br>
            <a:r>
              <a:rPr lang="en-US" sz="2800" b="1" kern="1200" dirty="0" smtClean="0">
                <a:ea typeface="+mn-ea"/>
              </a:rPr>
              <a:t>the success, or failure, of scientific presentations</a:t>
            </a:r>
            <a:endParaRPr lang="en-US" sz="2800" b="1" kern="1200" dirty="0">
              <a:ea typeface="+mn-ea"/>
            </a:endParaRPr>
          </a:p>
        </p:txBody>
      </p:sp>
      <p:pic>
        <p:nvPicPr>
          <p:cNvPr id="59401" name="Picture 2" descr="http://www-users.math.umd.edu/~jjb/board-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 y="3862388"/>
            <a:ext cx="1531938" cy="5667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940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525" y="1973263"/>
            <a:ext cx="1676400" cy="130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9403" name="Group 2"/>
          <p:cNvGrpSpPr>
            <a:grpSpLocks/>
          </p:cNvGrpSpPr>
          <p:nvPr/>
        </p:nvGrpSpPr>
        <p:grpSpPr bwMode="auto">
          <a:xfrm flipH="1">
            <a:off x="311150" y="5029200"/>
            <a:ext cx="1328738" cy="1263650"/>
            <a:chOff x="3276600" y="1295400"/>
            <a:chExt cx="2590800" cy="2463800"/>
          </a:xfrm>
        </p:grpSpPr>
        <p:pic>
          <p:nvPicPr>
            <p:cNvPr id="5940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1295400"/>
              <a:ext cx="2590800" cy="2463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59406" name="Straight Connector 13"/>
            <p:cNvCxnSpPr>
              <a:cxnSpLocks noChangeShapeType="1"/>
            </p:cNvCxnSpPr>
            <p:nvPr/>
          </p:nvCxnSpPr>
          <p:spPr bwMode="auto">
            <a:xfrm>
              <a:off x="3362325" y="2438400"/>
              <a:ext cx="2378075" cy="42545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9407" name="Straight Connector 9"/>
            <p:cNvCxnSpPr>
              <a:cxnSpLocks noChangeShapeType="1"/>
            </p:cNvCxnSpPr>
            <p:nvPr/>
          </p:nvCxnSpPr>
          <p:spPr bwMode="auto">
            <a:xfrm>
              <a:off x="3573463" y="1422400"/>
              <a:ext cx="2251075" cy="382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9408" name="Straight Connector 10"/>
            <p:cNvCxnSpPr>
              <a:cxnSpLocks noChangeShapeType="1"/>
            </p:cNvCxnSpPr>
            <p:nvPr/>
          </p:nvCxnSpPr>
          <p:spPr bwMode="auto">
            <a:xfrm>
              <a:off x="3446463" y="1804988"/>
              <a:ext cx="2378075" cy="42545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9409" name="Straight Connector 12"/>
            <p:cNvCxnSpPr>
              <a:cxnSpLocks noChangeShapeType="1"/>
            </p:cNvCxnSpPr>
            <p:nvPr/>
          </p:nvCxnSpPr>
          <p:spPr bwMode="auto">
            <a:xfrm>
              <a:off x="3446463" y="2230438"/>
              <a:ext cx="2378075" cy="423862"/>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9410" name="Straight Connector 14"/>
            <p:cNvCxnSpPr>
              <a:cxnSpLocks noChangeShapeType="1"/>
            </p:cNvCxnSpPr>
            <p:nvPr/>
          </p:nvCxnSpPr>
          <p:spPr bwMode="auto">
            <a:xfrm>
              <a:off x="3319463" y="2819400"/>
              <a:ext cx="2378075" cy="42545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grpSp>
      <p:pic>
        <p:nvPicPr>
          <p:cNvPr id="59404" name="Picture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36813" y="2908300"/>
            <a:ext cx="1601787" cy="2501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6928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7" name="Rectangle 14"/>
          <p:cNvSpPr>
            <a:spLocks noChangeArrowheads="1"/>
          </p:cNvSpPr>
          <p:nvPr/>
        </p:nvSpPr>
        <p:spPr bwMode="auto">
          <a:xfrm>
            <a:off x="76200" y="76200"/>
            <a:ext cx="9067800" cy="9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p>
            <a:pPr eaLnBrk="0" hangingPunct="0"/>
            <a:r>
              <a:rPr lang="en-US" sz="2800" b="1" dirty="0" smtClean="0">
                <a:solidFill>
                  <a:schemeClr val="bg1"/>
                </a:solidFill>
                <a:latin typeface="+mj-lt"/>
              </a:rPr>
              <a:t>PowerPoint’s defaults arose before research on slides</a:t>
            </a:r>
            <a:br>
              <a:rPr lang="en-US" sz="2800" b="1" dirty="0" smtClean="0">
                <a:solidFill>
                  <a:schemeClr val="bg1"/>
                </a:solidFill>
                <a:latin typeface="+mj-lt"/>
              </a:rPr>
            </a:br>
            <a:r>
              <a:rPr lang="en-US" sz="2800" b="1" dirty="0" smtClean="0">
                <a:solidFill>
                  <a:schemeClr val="bg1"/>
                </a:solidFill>
                <a:latin typeface="+mj-lt"/>
              </a:rPr>
              <a:t>and have not changed significantly</a:t>
            </a:r>
          </a:p>
        </p:txBody>
      </p:sp>
      <p:grpSp>
        <p:nvGrpSpPr>
          <p:cNvPr id="2" name="Group 1"/>
          <p:cNvGrpSpPr/>
          <p:nvPr/>
        </p:nvGrpSpPr>
        <p:grpSpPr>
          <a:xfrm>
            <a:off x="0" y="1371600"/>
            <a:ext cx="9372600" cy="5486400"/>
            <a:chOff x="0" y="1371600"/>
            <a:chExt cx="9372600" cy="5486400"/>
          </a:xfrm>
        </p:grpSpPr>
        <p:grpSp>
          <p:nvGrpSpPr>
            <p:cNvPr id="218114" name="Group 2"/>
            <p:cNvGrpSpPr>
              <a:grpSpLocks/>
            </p:cNvGrpSpPr>
            <p:nvPr/>
          </p:nvGrpSpPr>
          <p:grpSpPr bwMode="auto">
            <a:xfrm>
              <a:off x="0" y="3276600"/>
              <a:ext cx="9372600" cy="1311275"/>
              <a:chOff x="0" y="2064"/>
              <a:chExt cx="5904" cy="826"/>
            </a:xfrm>
          </p:grpSpPr>
          <p:sp>
            <p:nvSpPr>
              <p:cNvPr id="218126" name="Line 3"/>
              <p:cNvSpPr>
                <a:spLocks noChangeShapeType="1"/>
              </p:cNvSpPr>
              <p:nvPr/>
            </p:nvSpPr>
            <p:spPr bwMode="auto">
              <a:xfrm flipV="1">
                <a:off x="1104" y="2064"/>
                <a:ext cx="0" cy="528"/>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smtClean="0">
                  <a:solidFill>
                    <a:srgbClr val="FFFFFF"/>
                  </a:solidFill>
                </a:endParaRPr>
              </a:p>
            </p:txBody>
          </p:sp>
          <p:sp>
            <p:nvSpPr>
              <p:cNvPr id="218127" name="Text Box 4"/>
              <p:cNvSpPr txBox="1">
                <a:spLocks noChangeArrowheads="1"/>
              </p:cNvSpPr>
              <p:nvPr/>
            </p:nvSpPr>
            <p:spPr bwMode="auto">
              <a:xfrm>
                <a:off x="884" y="2640"/>
                <a:ext cx="4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1"/>
                    </a:solidFill>
                    <a:latin typeface="Calibri" pitchFamily="34" charset="0"/>
                  </a:defRPr>
                </a:lvl1pPr>
                <a:lvl2pPr marL="742950" indent="-285750" eaLnBrk="0" hangingPunct="0">
                  <a:defRPr sz="2800" b="1">
                    <a:solidFill>
                      <a:schemeClr val="tx1"/>
                    </a:solidFill>
                    <a:latin typeface="Calibri" pitchFamily="34" charset="0"/>
                  </a:defRPr>
                </a:lvl2pPr>
                <a:lvl3pPr marL="1143000" indent="-228600" eaLnBrk="0" hangingPunct="0">
                  <a:defRPr sz="2800" b="1">
                    <a:solidFill>
                      <a:schemeClr val="tx1"/>
                    </a:solidFill>
                    <a:latin typeface="Calibri" pitchFamily="34" charset="0"/>
                  </a:defRPr>
                </a:lvl3pPr>
                <a:lvl4pPr marL="1600200" indent="-228600" eaLnBrk="0" hangingPunct="0">
                  <a:defRPr sz="2800" b="1">
                    <a:solidFill>
                      <a:schemeClr val="tx1"/>
                    </a:solidFill>
                    <a:latin typeface="Calibri" pitchFamily="34" charset="0"/>
                  </a:defRPr>
                </a:lvl4pPr>
                <a:lvl5pPr marL="2057400" indent="-228600" eaLnBrk="0" hangingPunct="0">
                  <a:defRPr sz="2800" b="1">
                    <a:solidFill>
                      <a:schemeClr val="tx1"/>
                    </a:solidFill>
                    <a:latin typeface="Calibri" pitchFamily="34" charset="0"/>
                  </a:defRPr>
                </a:lvl5pPr>
                <a:lvl6pPr marL="2514600" indent="-228600" eaLnBrk="0" fontAlgn="base" hangingPunct="0">
                  <a:spcBef>
                    <a:spcPct val="0"/>
                  </a:spcBef>
                  <a:spcAft>
                    <a:spcPct val="0"/>
                  </a:spcAft>
                  <a:defRPr sz="2800" b="1">
                    <a:solidFill>
                      <a:schemeClr val="tx1"/>
                    </a:solidFill>
                    <a:latin typeface="Calibri" pitchFamily="34" charset="0"/>
                  </a:defRPr>
                </a:lvl6pPr>
                <a:lvl7pPr marL="2971800" indent="-228600" eaLnBrk="0" fontAlgn="base" hangingPunct="0">
                  <a:spcBef>
                    <a:spcPct val="0"/>
                  </a:spcBef>
                  <a:spcAft>
                    <a:spcPct val="0"/>
                  </a:spcAft>
                  <a:defRPr sz="2800" b="1">
                    <a:solidFill>
                      <a:schemeClr val="tx1"/>
                    </a:solidFill>
                    <a:latin typeface="Calibri" pitchFamily="34" charset="0"/>
                  </a:defRPr>
                </a:lvl7pPr>
                <a:lvl8pPr marL="3429000" indent="-228600" eaLnBrk="0" fontAlgn="base" hangingPunct="0">
                  <a:spcBef>
                    <a:spcPct val="0"/>
                  </a:spcBef>
                  <a:spcAft>
                    <a:spcPct val="0"/>
                  </a:spcAft>
                  <a:defRPr sz="2800" b="1">
                    <a:solidFill>
                      <a:schemeClr val="tx1"/>
                    </a:solidFill>
                    <a:latin typeface="Calibri" pitchFamily="34" charset="0"/>
                  </a:defRPr>
                </a:lvl8pPr>
                <a:lvl9pPr marL="3886200" indent="-228600" eaLnBrk="0" fontAlgn="base" hangingPunct="0">
                  <a:spcBef>
                    <a:spcPct val="0"/>
                  </a:spcBef>
                  <a:spcAft>
                    <a:spcPct val="0"/>
                  </a:spcAft>
                  <a:defRPr sz="2800" b="1">
                    <a:solidFill>
                      <a:schemeClr val="tx1"/>
                    </a:solidFill>
                    <a:latin typeface="Calibri" pitchFamily="34" charset="0"/>
                  </a:defRPr>
                </a:lvl9pPr>
              </a:lstStyle>
              <a:p>
                <a:pPr eaLnBrk="1" hangingPunct="1"/>
                <a:r>
                  <a:rPr lang="en-US" sz="2000" smtClean="0">
                    <a:solidFill>
                      <a:srgbClr val="FFFFFF"/>
                    </a:solidFill>
                  </a:rPr>
                  <a:t>1987</a:t>
                </a:r>
              </a:p>
            </p:txBody>
          </p:sp>
          <p:sp>
            <p:nvSpPr>
              <p:cNvPr id="218128" name="Line 5"/>
              <p:cNvSpPr>
                <a:spLocks noChangeShapeType="1"/>
              </p:cNvSpPr>
              <p:nvPr/>
            </p:nvSpPr>
            <p:spPr bwMode="auto">
              <a:xfrm>
                <a:off x="0" y="2592"/>
                <a:ext cx="5904"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smtClean="0">
                  <a:solidFill>
                    <a:srgbClr val="FFFFFF"/>
                  </a:solidFill>
                </a:endParaRPr>
              </a:p>
            </p:txBody>
          </p:sp>
        </p:grpSp>
        <p:grpSp>
          <p:nvGrpSpPr>
            <p:cNvPr id="2683910" name="Group 6"/>
            <p:cNvGrpSpPr>
              <a:grpSpLocks/>
            </p:cNvGrpSpPr>
            <p:nvPr/>
          </p:nvGrpSpPr>
          <p:grpSpPr bwMode="auto">
            <a:xfrm>
              <a:off x="2895600" y="3657600"/>
              <a:ext cx="3276600" cy="3200400"/>
              <a:chOff x="1824" y="2304"/>
              <a:chExt cx="2064" cy="2016"/>
            </a:xfrm>
          </p:grpSpPr>
          <p:sp>
            <p:nvSpPr>
              <p:cNvPr id="218123" name="Line 7"/>
              <p:cNvSpPr>
                <a:spLocks noChangeShapeType="1"/>
              </p:cNvSpPr>
              <p:nvPr/>
            </p:nvSpPr>
            <p:spPr bwMode="auto">
              <a:xfrm flipV="1">
                <a:off x="2832" y="2592"/>
                <a:ext cx="0" cy="528"/>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smtClean="0">
                  <a:solidFill>
                    <a:srgbClr val="FFFFFF"/>
                  </a:solidFill>
                </a:endParaRPr>
              </a:p>
            </p:txBody>
          </p:sp>
          <p:pic>
            <p:nvPicPr>
              <p:cNvPr id="218124" name="Picture 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24" y="2769"/>
                <a:ext cx="2064" cy="1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8125" name="Text Box 9"/>
              <p:cNvSpPr txBox="1">
                <a:spLocks noChangeArrowheads="1"/>
              </p:cNvSpPr>
              <p:nvPr/>
            </p:nvSpPr>
            <p:spPr bwMode="auto">
              <a:xfrm>
                <a:off x="2592" y="2304"/>
                <a:ext cx="4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1"/>
                    </a:solidFill>
                    <a:latin typeface="Calibri" pitchFamily="34" charset="0"/>
                  </a:defRPr>
                </a:lvl1pPr>
                <a:lvl2pPr marL="742950" indent="-285750" eaLnBrk="0" hangingPunct="0">
                  <a:defRPr sz="2800" b="1">
                    <a:solidFill>
                      <a:schemeClr val="tx1"/>
                    </a:solidFill>
                    <a:latin typeface="Calibri" pitchFamily="34" charset="0"/>
                  </a:defRPr>
                </a:lvl2pPr>
                <a:lvl3pPr marL="1143000" indent="-228600" eaLnBrk="0" hangingPunct="0">
                  <a:defRPr sz="2800" b="1">
                    <a:solidFill>
                      <a:schemeClr val="tx1"/>
                    </a:solidFill>
                    <a:latin typeface="Calibri" pitchFamily="34" charset="0"/>
                  </a:defRPr>
                </a:lvl3pPr>
                <a:lvl4pPr marL="1600200" indent="-228600" eaLnBrk="0" hangingPunct="0">
                  <a:defRPr sz="2800" b="1">
                    <a:solidFill>
                      <a:schemeClr val="tx1"/>
                    </a:solidFill>
                    <a:latin typeface="Calibri" pitchFamily="34" charset="0"/>
                  </a:defRPr>
                </a:lvl4pPr>
                <a:lvl5pPr marL="2057400" indent="-228600" eaLnBrk="0" hangingPunct="0">
                  <a:defRPr sz="2800" b="1">
                    <a:solidFill>
                      <a:schemeClr val="tx1"/>
                    </a:solidFill>
                    <a:latin typeface="Calibri" pitchFamily="34" charset="0"/>
                  </a:defRPr>
                </a:lvl5pPr>
                <a:lvl6pPr marL="2514600" indent="-228600" eaLnBrk="0" fontAlgn="base" hangingPunct="0">
                  <a:spcBef>
                    <a:spcPct val="0"/>
                  </a:spcBef>
                  <a:spcAft>
                    <a:spcPct val="0"/>
                  </a:spcAft>
                  <a:defRPr sz="2800" b="1">
                    <a:solidFill>
                      <a:schemeClr val="tx1"/>
                    </a:solidFill>
                    <a:latin typeface="Calibri" pitchFamily="34" charset="0"/>
                  </a:defRPr>
                </a:lvl6pPr>
                <a:lvl7pPr marL="2971800" indent="-228600" eaLnBrk="0" fontAlgn="base" hangingPunct="0">
                  <a:spcBef>
                    <a:spcPct val="0"/>
                  </a:spcBef>
                  <a:spcAft>
                    <a:spcPct val="0"/>
                  </a:spcAft>
                  <a:defRPr sz="2800" b="1">
                    <a:solidFill>
                      <a:schemeClr val="tx1"/>
                    </a:solidFill>
                    <a:latin typeface="Calibri" pitchFamily="34" charset="0"/>
                  </a:defRPr>
                </a:lvl7pPr>
                <a:lvl8pPr marL="3429000" indent="-228600" eaLnBrk="0" fontAlgn="base" hangingPunct="0">
                  <a:spcBef>
                    <a:spcPct val="0"/>
                  </a:spcBef>
                  <a:spcAft>
                    <a:spcPct val="0"/>
                  </a:spcAft>
                  <a:defRPr sz="2800" b="1">
                    <a:solidFill>
                      <a:schemeClr val="tx1"/>
                    </a:solidFill>
                    <a:latin typeface="Calibri" pitchFamily="34" charset="0"/>
                  </a:defRPr>
                </a:lvl8pPr>
                <a:lvl9pPr marL="3886200" indent="-228600" eaLnBrk="0" fontAlgn="base" hangingPunct="0">
                  <a:spcBef>
                    <a:spcPct val="0"/>
                  </a:spcBef>
                  <a:spcAft>
                    <a:spcPct val="0"/>
                  </a:spcAft>
                  <a:defRPr sz="2800" b="1">
                    <a:solidFill>
                      <a:schemeClr val="tx1"/>
                    </a:solidFill>
                    <a:latin typeface="Calibri" pitchFamily="34" charset="0"/>
                  </a:defRPr>
                </a:lvl9pPr>
              </a:lstStyle>
              <a:p>
                <a:pPr eaLnBrk="1" hangingPunct="1"/>
                <a:r>
                  <a:rPr lang="en-US" sz="2000" smtClean="0">
                    <a:solidFill>
                      <a:srgbClr val="FFFFFF"/>
                    </a:solidFill>
                  </a:rPr>
                  <a:t>2003</a:t>
                </a:r>
              </a:p>
            </p:txBody>
          </p:sp>
        </p:grpSp>
        <p:grpSp>
          <p:nvGrpSpPr>
            <p:cNvPr id="2683914" name="Group 10"/>
            <p:cNvGrpSpPr>
              <a:grpSpLocks/>
            </p:cNvGrpSpPr>
            <p:nvPr/>
          </p:nvGrpSpPr>
          <p:grpSpPr bwMode="auto">
            <a:xfrm>
              <a:off x="5854700" y="1371600"/>
              <a:ext cx="3289300" cy="3216275"/>
              <a:chOff x="3688" y="864"/>
              <a:chExt cx="2072" cy="2026"/>
            </a:xfrm>
          </p:grpSpPr>
          <p:sp>
            <p:nvSpPr>
              <p:cNvPr id="218120" name="Line 11"/>
              <p:cNvSpPr>
                <a:spLocks noChangeShapeType="1"/>
              </p:cNvSpPr>
              <p:nvPr/>
            </p:nvSpPr>
            <p:spPr bwMode="auto">
              <a:xfrm flipV="1">
                <a:off x="4704" y="2064"/>
                <a:ext cx="0" cy="528"/>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800" smtClean="0">
                  <a:solidFill>
                    <a:srgbClr val="FFFFFF"/>
                  </a:solidFill>
                </a:endParaRPr>
              </a:p>
            </p:txBody>
          </p:sp>
          <p:pic>
            <p:nvPicPr>
              <p:cNvPr id="218121" name="Picture 1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88" y="864"/>
                <a:ext cx="2072" cy="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8122" name="Text Box 13"/>
              <p:cNvSpPr txBox="1">
                <a:spLocks noChangeArrowheads="1"/>
              </p:cNvSpPr>
              <p:nvPr/>
            </p:nvSpPr>
            <p:spPr bwMode="auto">
              <a:xfrm>
                <a:off x="4504" y="2640"/>
                <a:ext cx="4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1"/>
                    </a:solidFill>
                    <a:latin typeface="Calibri" pitchFamily="34" charset="0"/>
                  </a:defRPr>
                </a:lvl1pPr>
                <a:lvl2pPr marL="742950" indent="-285750" eaLnBrk="0" hangingPunct="0">
                  <a:defRPr sz="2800" b="1">
                    <a:solidFill>
                      <a:schemeClr val="tx1"/>
                    </a:solidFill>
                    <a:latin typeface="Calibri" pitchFamily="34" charset="0"/>
                  </a:defRPr>
                </a:lvl2pPr>
                <a:lvl3pPr marL="1143000" indent="-228600" eaLnBrk="0" hangingPunct="0">
                  <a:defRPr sz="2800" b="1">
                    <a:solidFill>
                      <a:schemeClr val="tx1"/>
                    </a:solidFill>
                    <a:latin typeface="Calibri" pitchFamily="34" charset="0"/>
                  </a:defRPr>
                </a:lvl3pPr>
                <a:lvl4pPr marL="1600200" indent="-228600" eaLnBrk="0" hangingPunct="0">
                  <a:defRPr sz="2800" b="1">
                    <a:solidFill>
                      <a:schemeClr val="tx1"/>
                    </a:solidFill>
                    <a:latin typeface="Calibri" pitchFamily="34" charset="0"/>
                  </a:defRPr>
                </a:lvl4pPr>
                <a:lvl5pPr marL="2057400" indent="-228600" eaLnBrk="0" hangingPunct="0">
                  <a:defRPr sz="2800" b="1">
                    <a:solidFill>
                      <a:schemeClr val="tx1"/>
                    </a:solidFill>
                    <a:latin typeface="Calibri" pitchFamily="34" charset="0"/>
                  </a:defRPr>
                </a:lvl5pPr>
                <a:lvl6pPr marL="2514600" indent="-228600" eaLnBrk="0" fontAlgn="base" hangingPunct="0">
                  <a:spcBef>
                    <a:spcPct val="0"/>
                  </a:spcBef>
                  <a:spcAft>
                    <a:spcPct val="0"/>
                  </a:spcAft>
                  <a:defRPr sz="2800" b="1">
                    <a:solidFill>
                      <a:schemeClr val="tx1"/>
                    </a:solidFill>
                    <a:latin typeface="Calibri" pitchFamily="34" charset="0"/>
                  </a:defRPr>
                </a:lvl6pPr>
                <a:lvl7pPr marL="2971800" indent="-228600" eaLnBrk="0" fontAlgn="base" hangingPunct="0">
                  <a:spcBef>
                    <a:spcPct val="0"/>
                  </a:spcBef>
                  <a:spcAft>
                    <a:spcPct val="0"/>
                  </a:spcAft>
                  <a:defRPr sz="2800" b="1">
                    <a:solidFill>
                      <a:schemeClr val="tx1"/>
                    </a:solidFill>
                    <a:latin typeface="Calibri" pitchFamily="34" charset="0"/>
                  </a:defRPr>
                </a:lvl7pPr>
                <a:lvl8pPr marL="3429000" indent="-228600" eaLnBrk="0" fontAlgn="base" hangingPunct="0">
                  <a:spcBef>
                    <a:spcPct val="0"/>
                  </a:spcBef>
                  <a:spcAft>
                    <a:spcPct val="0"/>
                  </a:spcAft>
                  <a:defRPr sz="2800" b="1">
                    <a:solidFill>
                      <a:schemeClr val="tx1"/>
                    </a:solidFill>
                    <a:latin typeface="Calibri" pitchFamily="34" charset="0"/>
                  </a:defRPr>
                </a:lvl8pPr>
                <a:lvl9pPr marL="3886200" indent="-228600" eaLnBrk="0" fontAlgn="base" hangingPunct="0">
                  <a:spcBef>
                    <a:spcPct val="0"/>
                  </a:spcBef>
                  <a:spcAft>
                    <a:spcPct val="0"/>
                  </a:spcAft>
                  <a:defRPr sz="2800" b="1">
                    <a:solidFill>
                      <a:schemeClr val="tx1"/>
                    </a:solidFill>
                    <a:latin typeface="Calibri" pitchFamily="34" charset="0"/>
                  </a:defRPr>
                </a:lvl9pPr>
              </a:lstStyle>
              <a:p>
                <a:pPr eaLnBrk="1" hangingPunct="1"/>
                <a:r>
                  <a:rPr lang="en-US" sz="2000" smtClean="0">
                    <a:solidFill>
                      <a:srgbClr val="FFFFFF"/>
                    </a:solidFill>
                  </a:rPr>
                  <a:t>2007</a:t>
                </a:r>
              </a:p>
            </p:txBody>
          </p:sp>
        </p:grpSp>
      </p:grpSp>
      <p:pic>
        <p:nvPicPr>
          <p:cNvPr id="218118" name="Picture 1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824" y="1325562"/>
            <a:ext cx="3352800" cy="250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8119" name="Text Box 16"/>
          <p:cNvSpPr txBox="1">
            <a:spLocks noChangeArrowheads="1"/>
          </p:cNvSpPr>
          <p:nvPr/>
        </p:nvSpPr>
        <p:spPr bwMode="auto">
          <a:xfrm>
            <a:off x="7848600" y="6553200"/>
            <a:ext cx="124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b="1">
                <a:solidFill>
                  <a:schemeClr val="tx1"/>
                </a:solidFill>
                <a:latin typeface="Calibri" pitchFamily="34" charset="0"/>
              </a:defRPr>
            </a:lvl1pPr>
            <a:lvl2pPr marL="742950" indent="-285750" eaLnBrk="0" hangingPunct="0">
              <a:defRPr sz="2800" b="1">
                <a:solidFill>
                  <a:schemeClr val="tx1"/>
                </a:solidFill>
                <a:latin typeface="Calibri" pitchFamily="34" charset="0"/>
              </a:defRPr>
            </a:lvl2pPr>
            <a:lvl3pPr marL="1143000" indent="-228600" eaLnBrk="0" hangingPunct="0">
              <a:defRPr sz="2800" b="1">
                <a:solidFill>
                  <a:schemeClr val="tx1"/>
                </a:solidFill>
                <a:latin typeface="Calibri" pitchFamily="34" charset="0"/>
              </a:defRPr>
            </a:lvl3pPr>
            <a:lvl4pPr marL="1600200" indent="-228600" eaLnBrk="0" hangingPunct="0">
              <a:defRPr sz="2800" b="1">
                <a:solidFill>
                  <a:schemeClr val="tx1"/>
                </a:solidFill>
                <a:latin typeface="Calibri" pitchFamily="34" charset="0"/>
              </a:defRPr>
            </a:lvl4pPr>
            <a:lvl5pPr marL="2057400" indent="-228600" eaLnBrk="0" hangingPunct="0">
              <a:defRPr sz="2800" b="1">
                <a:solidFill>
                  <a:schemeClr val="tx1"/>
                </a:solidFill>
                <a:latin typeface="Calibri" pitchFamily="34" charset="0"/>
              </a:defRPr>
            </a:lvl5pPr>
            <a:lvl6pPr marL="2514600" indent="-228600" eaLnBrk="0" fontAlgn="base" hangingPunct="0">
              <a:spcBef>
                <a:spcPct val="0"/>
              </a:spcBef>
              <a:spcAft>
                <a:spcPct val="0"/>
              </a:spcAft>
              <a:defRPr sz="2800" b="1">
                <a:solidFill>
                  <a:schemeClr val="tx1"/>
                </a:solidFill>
                <a:latin typeface="Calibri" pitchFamily="34" charset="0"/>
              </a:defRPr>
            </a:lvl6pPr>
            <a:lvl7pPr marL="2971800" indent="-228600" eaLnBrk="0" fontAlgn="base" hangingPunct="0">
              <a:spcBef>
                <a:spcPct val="0"/>
              </a:spcBef>
              <a:spcAft>
                <a:spcPct val="0"/>
              </a:spcAft>
              <a:defRPr sz="2800" b="1">
                <a:solidFill>
                  <a:schemeClr val="tx1"/>
                </a:solidFill>
                <a:latin typeface="Calibri" pitchFamily="34" charset="0"/>
              </a:defRPr>
            </a:lvl7pPr>
            <a:lvl8pPr marL="3429000" indent="-228600" eaLnBrk="0" fontAlgn="base" hangingPunct="0">
              <a:spcBef>
                <a:spcPct val="0"/>
              </a:spcBef>
              <a:spcAft>
                <a:spcPct val="0"/>
              </a:spcAft>
              <a:defRPr sz="2800" b="1">
                <a:solidFill>
                  <a:schemeClr val="tx1"/>
                </a:solidFill>
                <a:latin typeface="Calibri" pitchFamily="34" charset="0"/>
              </a:defRPr>
            </a:lvl8pPr>
            <a:lvl9pPr marL="3886200" indent="-228600" eaLnBrk="0" fontAlgn="base" hangingPunct="0">
              <a:spcBef>
                <a:spcPct val="0"/>
              </a:spcBef>
              <a:spcAft>
                <a:spcPct val="0"/>
              </a:spcAft>
              <a:defRPr sz="2800" b="1">
                <a:solidFill>
                  <a:schemeClr val="tx1"/>
                </a:solidFill>
                <a:latin typeface="Calibri" pitchFamily="34" charset="0"/>
              </a:defRPr>
            </a:lvl9pPr>
          </a:lstStyle>
          <a:p>
            <a:pPr algn="r" eaLnBrk="1" hangingPunct="1"/>
            <a:r>
              <a:rPr lang="en-US" sz="1400" b="0" dirty="0" smtClean="0">
                <a:solidFill>
                  <a:srgbClr val="FFFFFF"/>
                </a:solidFill>
              </a:rPr>
              <a:t>[Gomes 2007]</a:t>
            </a:r>
          </a:p>
        </p:txBody>
      </p:sp>
      <p:sp>
        <p:nvSpPr>
          <p:cNvPr id="3" name="Rectangle 2"/>
          <p:cNvSpPr/>
          <p:nvPr/>
        </p:nvSpPr>
        <p:spPr>
          <a:xfrm>
            <a:off x="0" y="532735"/>
            <a:ext cx="5334000" cy="45653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latin typeface="+mj-lt"/>
            </a:endParaRPr>
          </a:p>
        </p:txBody>
      </p:sp>
    </p:spTree>
    <p:extLst>
      <p:ext uri="{BB962C8B-B14F-4D97-AF65-F5344CB8AC3E}">
        <p14:creationId xmlns:p14="http://schemas.microsoft.com/office/powerpoint/2010/main" val="3786178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76200" y="76200"/>
            <a:ext cx="9067800" cy="912813"/>
          </a:xfrm>
          <a:prstGeom prst="rect">
            <a:avLst/>
          </a:prstGeom>
        </p:spPr>
        <p:txBody>
          <a:bodyPr wrap="square">
            <a:normAutofit fontScale="90000"/>
          </a:bodyPr>
          <a:lstStyle/>
          <a:p>
            <a:pPr algn="l" eaLnBrk="1" hangingPunct="1"/>
            <a:r>
              <a:rPr lang="en-US" sz="2800" b="1" dirty="0">
                <a:solidFill>
                  <a:schemeClr val="bg1"/>
                </a:solidFill>
                <a:latin typeface="Calibri" pitchFamily="34" charset="0"/>
              </a:rPr>
              <a:t>E</a:t>
            </a:r>
            <a:r>
              <a:rPr lang="en-US" sz="2800" b="1" dirty="0" smtClean="0">
                <a:solidFill>
                  <a:schemeClr val="bg1"/>
                </a:solidFill>
                <a:latin typeface="Calibri" pitchFamily="34" charset="0"/>
              </a:rPr>
              <a:t>ngineers and scientists often name </a:t>
            </a:r>
            <a:br>
              <a:rPr lang="en-US" sz="2800" b="1" dirty="0" smtClean="0">
                <a:solidFill>
                  <a:schemeClr val="bg1"/>
                </a:solidFill>
                <a:latin typeface="Calibri" pitchFamily="34" charset="0"/>
              </a:rPr>
            </a:br>
            <a:r>
              <a:rPr lang="en-US" sz="2800" b="1" dirty="0" smtClean="0">
                <a:solidFill>
                  <a:schemeClr val="bg1"/>
                </a:solidFill>
                <a:latin typeface="Calibri" pitchFamily="34" charset="0"/>
              </a:rPr>
              <a:t>the same problems with slides</a:t>
            </a:r>
          </a:p>
        </p:txBody>
      </p:sp>
      <p:sp>
        <p:nvSpPr>
          <p:cNvPr id="172035" name="TextBox 1"/>
          <p:cNvSpPr txBox="1">
            <a:spLocks noChangeArrowheads="1"/>
          </p:cNvSpPr>
          <p:nvPr/>
        </p:nvSpPr>
        <p:spPr bwMode="auto">
          <a:xfrm>
            <a:off x="177800" y="2522538"/>
            <a:ext cx="2661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7663" indent="-347663"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sz="2400" dirty="0">
                <a:solidFill>
                  <a:srgbClr val="FFFFFF"/>
                </a:solidFill>
              </a:rPr>
              <a:t>1.	Too many words</a:t>
            </a:r>
          </a:p>
        </p:txBody>
      </p:sp>
      <p:sp>
        <p:nvSpPr>
          <p:cNvPr id="7" name="TextBox 6"/>
          <p:cNvSpPr txBox="1">
            <a:spLocks noChangeArrowheads="1"/>
          </p:cNvSpPr>
          <p:nvPr/>
        </p:nvSpPr>
        <p:spPr bwMode="auto">
          <a:xfrm>
            <a:off x="177800" y="3298825"/>
            <a:ext cx="31473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7663" indent="-347663"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sz="2400" dirty="0">
                <a:solidFill>
                  <a:srgbClr val="FFFFFF"/>
                </a:solidFill>
              </a:rPr>
              <a:t>2.	Cluttered—not  sure</a:t>
            </a:r>
            <a:br>
              <a:rPr lang="en-US" sz="2400" dirty="0">
                <a:solidFill>
                  <a:srgbClr val="FFFFFF"/>
                </a:solidFill>
              </a:rPr>
            </a:br>
            <a:r>
              <a:rPr lang="en-US" sz="2400" dirty="0" smtClean="0">
                <a:solidFill>
                  <a:srgbClr val="FFFFFF"/>
                </a:solidFill>
              </a:rPr>
              <a:t>where to look</a:t>
            </a:r>
            <a:endParaRPr lang="en-US" sz="2400" dirty="0">
              <a:solidFill>
                <a:srgbClr val="FFFFFF"/>
              </a:solidFill>
            </a:endParaRPr>
          </a:p>
        </p:txBody>
      </p:sp>
      <p:sp>
        <p:nvSpPr>
          <p:cNvPr id="8" name="TextBox 7"/>
          <p:cNvSpPr txBox="1">
            <a:spLocks noChangeArrowheads="1"/>
          </p:cNvSpPr>
          <p:nvPr/>
        </p:nvSpPr>
        <p:spPr bwMode="auto">
          <a:xfrm>
            <a:off x="177800" y="4505325"/>
            <a:ext cx="35496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7663" indent="-347663"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sz="2400">
                <a:solidFill>
                  <a:srgbClr val="FFFFFF"/>
                </a:solidFill>
              </a:rPr>
              <a:t>3.	Much text not readable</a:t>
            </a:r>
          </a:p>
        </p:txBody>
      </p:sp>
      <p:pic>
        <p:nvPicPr>
          <p:cNvPr id="9"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800599" y="1743856"/>
            <a:ext cx="6818857" cy="511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00598" y="1743856"/>
            <a:ext cx="6629401" cy="5123192"/>
          </a:xfrm>
          <a:prstGeom prst="rect">
            <a:avLst/>
          </a:prstGeom>
          <a:noFill/>
          <a:ln w="19050" algn="ctr">
            <a:solidFill>
              <a:srgbClr val="11111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393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00" y="1981200"/>
            <a:ext cx="515620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7" name="Rectangle 14"/>
          <p:cNvSpPr>
            <a:spLocks noChangeArrowheads="1"/>
          </p:cNvSpPr>
          <p:nvPr/>
        </p:nvSpPr>
        <p:spPr bwMode="auto">
          <a:xfrm>
            <a:off x="76200" y="152400"/>
            <a:ext cx="89916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r>
              <a:rPr lang="en-US" sz="2800" b="1" dirty="0">
                <a:solidFill>
                  <a:schemeClr val="bg1"/>
                </a:solidFill>
                <a:latin typeface="+mj-lt"/>
              </a:rPr>
              <a:t>PowerPoint’s defaults run counter to how people learn</a:t>
            </a:r>
          </a:p>
        </p:txBody>
      </p:sp>
      <p:grpSp>
        <p:nvGrpSpPr>
          <p:cNvPr id="2" name="Group 4"/>
          <p:cNvGrpSpPr>
            <a:grpSpLocks/>
          </p:cNvGrpSpPr>
          <p:nvPr/>
        </p:nvGrpSpPr>
        <p:grpSpPr bwMode="auto">
          <a:xfrm>
            <a:off x="762000" y="2143125"/>
            <a:ext cx="6937375" cy="628650"/>
            <a:chOff x="480" y="1350"/>
            <a:chExt cx="4370" cy="396"/>
          </a:xfrm>
        </p:grpSpPr>
        <p:sp>
          <p:nvSpPr>
            <p:cNvPr id="185358" name="Line 5"/>
            <p:cNvSpPr>
              <a:spLocks noChangeShapeType="1"/>
            </p:cNvSpPr>
            <p:nvPr/>
          </p:nvSpPr>
          <p:spPr bwMode="auto">
            <a:xfrm flipV="1">
              <a:off x="3024" y="1536"/>
              <a:ext cx="336" cy="0"/>
            </a:xfrm>
            <a:prstGeom prst="line">
              <a:avLst/>
            </a:prstGeom>
            <a:noFill/>
            <a:ln w="38100">
              <a:solidFill>
                <a:srgbClr val="5F5F5F"/>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FFFFFF"/>
                </a:solidFill>
              </a:endParaRPr>
            </a:p>
          </p:txBody>
        </p:sp>
        <p:sp>
          <p:nvSpPr>
            <p:cNvPr id="185359" name="Text Box 6"/>
            <p:cNvSpPr txBox="1">
              <a:spLocks noChangeArrowheads="1"/>
            </p:cNvSpPr>
            <p:nvPr/>
          </p:nvSpPr>
          <p:spPr bwMode="auto">
            <a:xfrm>
              <a:off x="3389" y="1414"/>
              <a:ext cx="14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a:solidFill>
                    <a:srgbClr val="FFFFFF"/>
                  </a:solidFill>
                </a:rPr>
                <a:t>Does not filter noise</a:t>
              </a:r>
            </a:p>
          </p:txBody>
        </p:sp>
        <p:sp>
          <p:nvSpPr>
            <p:cNvPr id="185360" name="Rectangle 7"/>
            <p:cNvSpPr>
              <a:spLocks noChangeArrowheads="1"/>
            </p:cNvSpPr>
            <p:nvPr/>
          </p:nvSpPr>
          <p:spPr bwMode="auto">
            <a:xfrm>
              <a:off x="480" y="1350"/>
              <a:ext cx="2544" cy="396"/>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800">
                <a:solidFill>
                  <a:srgbClr val="000000"/>
                </a:solidFill>
              </a:endParaRPr>
            </a:p>
          </p:txBody>
        </p:sp>
      </p:grpSp>
      <p:grpSp>
        <p:nvGrpSpPr>
          <p:cNvPr id="3" name="Group 8"/>
          <p:cNvGrpSpPr>
            <a:grpSpLocks/>
          </p:cNvGrpSpPr>
          <p:nvPr/>
        </p:nvGrpSpPr>
        <p:grpSpPr bwMode="auto">
          <a:xfrm>
            <a:off x="457200" y="2895600"/>
            <a:ext cx="8596313" cy="1295400"/>
            <a:chOff x="288" y="1824"/>
            <a:chExt cx="5415" cy="816"/>
          </a:xfrm>
        </p:grpSpPr>
        <p:sp>
          <p:nvSpPr>
            <p:cNvPr id="185355" name="Text Box 9"/>
            <p:cNvSpPr txBox="1">
              <a:spLocks noChangeArrowheads="1"/>
            </p:cNvSpPr>
            <p:nvPr/>
          </p:nvSpPr>
          <p:spPr bwMode="auto">
            <a:xfrm>
              <a:off x="3386" y="2102"/>
              <a:ext cx="23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a:solidFill>
                    <a:srgbClr val="FFFFFF"/>
                  </a:solidFill>
                </a:rPr>
                <a:t>Leads to too many written words</a:t>
              </a:r>
            </a:p>
          </p:txBody>
        </p:sp>
        <p:sp>
          <p:nvSpPr>
            <p:cNvPr id="185356" name="Line 10"/>
            <p:cNvSpPr>
              <a:spLocks noChangeShapeType="1"/>
            </p:cNvSpPr>
            <p:nvPr/>
          </p:nvSpPr>
          <p:spPr bwMode="auto">
            <a:xfrm>
              <a:off x="2256" y="2238"/>
              <a:ext cx="1088" cy="0"/>
            </a:xfrm>
            <a:prstGeom prst="line">
              <a:avLst/>
            </a:prstGeom>
            <a:noFill/>
            <a:ln w="38100">
              <a:solidFill>
                <a:srgbClr val="5F5F5F"/>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FFFFFF"/>
                </a:solidFill>
              </a:endParaRPr>
            </a:p>
          </p:txBody>
        </p:sp>
        <p:sp>
          <p:nvSpPr>
            <p:cNvPr id="185357" name="Rectangle 11"/>
            <p:cNvSpPr>
              <a:spLocks noChangeArrowheads="1"/>
            </p:cNvSpPr>
            <p:nvPr/>
          </p:nvSpPr>
          <p:spPr bwMode="auto">
            <a:xfrm>
              <a:off x="288" y="1824"/>
              <a:ext cx="1968" cy="816"/>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800">
                <a:solidFill>
                  <a:srgbClr val="000000"/>
                </a:solidFill>
              </a:endParaRPr>
            </a:p>
          </p:txBody>
        </p:sp>
      </p:grpSp>
      <p:sp>
        <p:nvSpPr>
          <p:cNvPr id="185350" name="Rectangle 12"/>
          <p:cNvSpPr>
            <a:spLocks noChangeArrowheads="1"/>
          </p:cNvSpPr>
          <p:nvPr/>
        </p:nvSpPr>
        <p:spPr bwMode="auto">
          <a:xfrm>
            <a:off x="2362200" y="3962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800">
              <a:solidFill>
                <a:srgbClr val="000000"/>
              </a:solidFill>
            </a:endParaRPr>
          </a:p>
        </p:txBody>
      </p:sp>
      <p:grpSp>
        <p:nvGrpSpPr>
          <p:cNvPr id="6" name="Group 5"/>
          <p:cNvGrpSpPr>
            <a:grpSpLocks/>
          </p:cNvGrpSpPr>
          <p:nvPr/>
        </p:nvGrpSpPr>
        <p:grpSpPr bwMode="auto">
          <a:xfrm>
            <a:off x="457200" y="2895600"/>
            <a:ext cx="8382000" cy="2536825"/>
            <a:chOff x="457200" y="2895600"/>
            <a:chExt cx="8382000" cy="2536686"/>
          </a:xfrm>
        </p:grpSpPr>
        <p:sp>
          <p:nvSpPr>
            <p:cNvPr id="185352" name="Text Box 9"/>
            <p:cNvSpPr txBox="1">
              <a:spLocks noChangeArrowheads="1"/>
            </p:cNvSpPr>
            <p:nvPr/>
          </p:nvSpPr>
          <p:spPr bwMode="auto">
            <a:xfrm>
              <a:off x="5443462" y="4724400"/>
              <a:ext cx="33957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dirty="0">
                  <a:solidFill>
                    <a:srgbClr val="FFFFFF"/>
                  </a:solidFill>
                </a:rPr>
                <a:t>Consumes valuable space that</a:t>
              </a:r>
              <a:br>
                <a:rPr lang="en-US" dirty="0">
                  <a:solidFill>
                    <a:srgbClr val="FFFFFF"/>
                  </a:solidFill>
                </a:rPr>
              </a:br>
              <a:r>
                <a:rPr lang="en-US" dirty="0" smtClean="0">
                  <a:solidFill>
                    <a:srgbClr val="FFFFFF"/>
                  </a:solidFill>
                </a:rPr>
                <a:t>should </a:t>
              </a:r>
              <a:r>
                <a:rPr lang="en-US" dirty="0">
                  <a:solidFill>
                    <a:srgbClr val="FFFFFF"/>
                  </a:solidFill>
                </a:rPr>
                <a:t>be used for images</a:t>
              </a:r>
            </a:p>
          </p:txBody>
        </p:sp>
        <p:sp>
          <p:nvSpPr>
            <p:cNvPr id="185353" name="Line 10"/>
            <p:cNvSpPr>
              <a:spLocks noChangeShapeType="1"/>
            </p:cNvSpPr>
            <p:nvPr/>
          </p:nvSpPr>
          <p:spPr bwMode="auto">
            <a:xfrm>
              <a:off x="3565958" y="4182340"/>
              <a:ext cx="1768042" cy="846859"/>
            </a:xfrm>
            <a:prstGeom prst="line">
              <a:avLst/>
            </a:prstGeom>
            <a:noFill/>
            <a:ln w="38100">
              <a:solidFill>
                <a:srgbClr val="5F5F5F"/>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FFFFFF"/>
                </a:solidFill>
              </a:endParaRPr>
            </a:p>
          </p:txBody>
        </p:sp>
        <p:sp>
          <p:nvSpPr>
            <p:cNvPr id="185354" name="Rectangle 11"/>
            <p:cNvSpPr>
              <a:spLocks noChangeArrowheads="1"/>
            </p:cNvSpPr>
            <p:nvPr/>
          </p:nvSpPr>
          <p:spPr bwMode="auto">
            <a:xfrm>
              <a:off x="457200" y="2895600"/>
              <a:ext cx="3124200" cy="1295400"/>
            </a:xfrm>
            <a:prstGeom prst="rect">
              <a:avLst/>
            </a:prstGeom>
            <a:noFill/>
            <a:ln w="12700">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800">
                <a:solidFill>
                  <a:srgbClr val="000000"/>
                </a:solidFill>
              </a:endParaRPr>
            </a:p>
          </p:txBody>
        </p:sp>
      </p:grpSp>
      <p:sp>
        <p:nvSpPr>
          <p:cNvPr id="17" name="Text Box 6"/>
          <p:cNvSpPr txBox="1">
            <a:spLocks noChangeArrowheads="1"/>
          </p:cNvSpPr>
          <p:nvPr/>
        </p:nvSpPr>
        <p:spPr bwMode="auto">
          <a:xfrm>
            <a:off x="7410936" y="6477000"/>
            <a:ext cx="16568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r" eaLnBrk="1" hangingPunct="1"/>
            <a:r>
              <a:rPr lang="en-US" sz="1400" b="0" dirty="0" smtClean="0">
                <a:solidFill>
                  <a:srgbClr val="FFFFFF"/>
                </a:solidFill>
              </a:rPr>
              <a:t>[Garner et al., 2009]</a:t>
            </a:r>
            <a:endParaRPr lang="en-US" sz="1400" b="0" dirty="0">
              <a:solidFill>
                <a:srgbClr val="FFFFFF"/>
              </a:solidFill>
            </a:endParaRPr>
          </a:p>
        </p:txBody>
      </p:sp>
    </p:spTree>
    <p:extLst>
      <p:ext uri="{BB962C8B-B14F-4D97-AF65-F5344CB8AC3E}">
        <p14:creationId xmlns:p14="http://schemas.microsoft.com/office/powerpoint/2010/main" val="348029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00" y="1981200"/>
            <a:ext cx="515620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1" name="Rectangle 14"/>
          <p:cNvSpPr>
            <a:spLocks noChangeArrowheads="1"/>
          </p:cNvSpPr>
          <p:nvPr/>
        </p:nvSpPr>
        <p:spPr bwMode="auto">
          <a:xfrm>
            <a:off x="76200" y="152400"/>
            <a:ext cx="89916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r>
              <a:rPr lang="en-US" sz="2800" b="1" dirty="0">
                <a:solidFill>
                  <a:srgbClr val="FFFFFF"/>
                </a:solidFill>
                <a:latin typeface="+mj-lt"/>
              </a:rPr>
              <a:t>PowerPoint’s defaults run counter to how people learn</a:t>
            </a:r>
          </a:p>
        </p:txBody>
      </p:sp>
      <p:sp>
        <p:nvSpPr>
          <p:cNvPr id="186372" name="Rectangle 4"/>
          <p:cNvSpPr>
            <a:spLocks noChangeArrowheads="1"/>
          </p:cNvSpPr>
          <p:nvPr/>
        </p:nvSpPr>
        <p:spPr bwMode="auto">
          <a:xfrm rot="-1845255">
            <a:off x="533400" y="3549650"/>
            <a:ext cx="4343400" cy="641350"/>
          </a:xfrm>
          <a:prstGeom prst="rect">
            <a:avLst/>
          </a:prstGeom>
          <a:solidFill>
            <a:srgbClr val="000000"/>
          </a:solidFill>
          <a:ln>
            <a:noFill/>
          </a:ln>
          <a:extLst>
            <a:ext uri="{91240B29-F687-4F45-9708-019B960494DF}">
              <a14:hiddenLine xmlns:a14="http://schemas.microsoft.com/office/drawing/2010/main" w="50800">
                <a:solidFill>
                  <a:srgbClr val="000000"/>
                </a:solidFill>
                <a:miter lim="800000"/>
                <a:headEnd/>
                <a:tailEnd/>
              </a14:hiddenLine>
            </a:ext>
          </a:extLst>
        </p:spPr>
        <p:txBody>
          <a:bodyPr anchor="ctr">
            <a:spAutoFit/>
          </a:bodyPr>
          <a:lstStyle/>
          <a:p>
            <a:pPr algn="ctr" eaLnBrk="0" hangingPunct="0"/>
            <a:r>
              <a:rPr lang="en-US" sz="3600" dirty="0">
                <a:solidFill>
                  <a:srgbClr val="FFFFFF"/>
                </a:solidFill>
                <a:latin typeface="Arial" charset="0"/>
              </a:rPr>
              <a:t>We can do better</a:t>
            </a:r>
          </a:p>
        </p:txBody>
      </p:sp>
    </p:spTree>
    <p:extLst>
      <p:ext uri="{BB962C8B-B14F-4D97-AF65-F5344CB8AC3E}">
        <p14:creationId xmlns:p14="http://schemas.microsoft.com/office/powerpoint/2010/main" val="41597484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066800" y="1295400"/>
            <a:ext cx="3095719" cy="646331"/>
          </a:xfrm>
          <a:prstGeom prst="rect">
            <a:avLst/>
          </a:prstGeom>
          <a:noFill/>
        </p:spPr>
        <p:txBody>
          <a:bodyPr wrap="none" rtlCol="0">
            <a:spAutoFit/>
          </a:bodyPr>
          <a:lstStyle/>
          <a:p>
            <a:r>
              <a:rPr lang="en-US" sz="3600" b="1" dirty="0" smtClean="0">
                <a:solidFill>
                  <a:srgbClr val="DADADA">
                    <a:lumMod val="50000"/>
                  </a:srgbClr>
                </a:solidFill>
                <a:latin typeface="Calibri" panose="020F0502020204030204" pitchFamily="34" charset="0"/>
              </a:rPr>
              <a:t>Back-Up </a:t>
            </a:r>
            <a:r>
              <a:rPr lang="en-US" sz="3600" b="1" dirty="0" smtClean="0">
                <a:solidFill>
                  <a:srgbClr val="DADADA">
                    <a:lumMod val="50000"/>
                  </a:srgbClr>
                </a:solidFill>
                <a:latin typeface="Calibri" panose="020F0502020204030204" pitchFamily="34" charset="0"/>
              </a:rPr>
              <a:t>Slides </a:t>
            </a:r>
            <a:endParaRPr lang="en-US" sz="3600" b="1" dirty="0">
              <a:solidFill>
                <a:srgbClr val="DADADA">
                  <a:lumMod val="50000"/>
                </a:srgbClr>
              </a:solidFill>
              <a:latin typeface="Calibri" panose="020F0502020204030204" pitchFamily="34" charset="0"/>
            </a:endParaRPr>
          </a:p>
        </p:txBody>
      </p:sp>
    </p:spTree>
    <p:extLst>
      <p:ext uri="{BB962C8B-B14F-4D97-AF65-F5344CB8AC3E}">
        <p14:creationId xmlns:p14="http://schemas.microsoft.com/office/powerpoint/2010/main" val="47711168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3"/>
          <p:cNvSpPr txBox="1">
            <a:spLocks noChangeArrowheads="1"/>
          </p:cNvSpPr>
          <p:nvPr/>
        </p:nvSpPr>
        <p:spPr bwMode="auto">
          <a:xfrm>
            <a:off x="152400" y="2514600"/>
            <a:ext cx="3703638"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GB" sz="2400" kern="1200" dirty="0" err="1">
                <a:solidFill>
                  <a:srgbClr val="000000">
                    <a:lumMod val="95000"/>
                    <a:lumOff val="5000"/>
                  </a:srgbClr>
                </a:solidFill>
                <a:ea typeface="+mn-ea"/>
                <a:cs typeface="+mn-cs"/>
              </a:rPr>
              <a:t>Katrine</a:t>
            </a:r>
            <a:r>
              <a:rPr lang="en-GB" sz="2400" kern="1200" dirty="0">
                <a:solidFill>
                  <a:srgbClr val="000000">
                    <a:lumMod val="95000"/>
                    <a:lumOff val="5000"/>
                  </a:srgbClr>
                </a:solidFill>
                <a:ea typeface="+mn-ea"/>
                <a:cs typeface="+mn-cs"/>
              </a:rPr>
              <a:t> </a:t>
            </a:r>
            <a:r>
              <a:rPr lang="en-GB" sz="2400" kern="1200" dirty="0" err="1">
                <a:solidFill>
                  <a:srgbClr val="000000">
                    <a:lumMod val="95000"/>
                    <a:lumOff val="5000"/>
                  </a:srgbClr>
                </a:solidFill>
                <a:ea typeface="+mn-ea"/>
                <a:cs typeface="+mn-cs"/>
              </a:rPr>
              <a:t>Aspmo</a:t>
            </a:r>
            <a:endParaRPr lang="en-GB" sz="2400" kern="1200" baseline="30000" dirty="0">
              <a:solidFill>
                <a:srgbClr val="000000">
                  <a:lumMod val="95000"/>
                  <a:lumOff val="5000"/>
                </a:srgbClr>
              </a:solidFill>
              <a:ea typeface="+mn-ea"/>
              <a:cs typeface="+mn-cs"/>
            </a:endParaRPr>
          </a:p>
          <a:p>
            <a:pPr eaLnBrk="1" hangingPunct="1"/>
            <a:r>
              <a:rPr lang="en-GB" sz="2400" kern="1200" dirty="0" err="1">
                <a:solidFill>
                  <a:srgbClr val="000000">
                    <a:lumMod val="95000"/>
                    <a:lumOff val="5000"/>
                  </a:srgbClr>
                </a:solidFill>
                <a:ea typeface="+mn-ea"/>
                <a:cs typeface="+mn-cs"/>
              </a:rPr>
              <a:t>Torunn</a:t>
            </a:r>
            <a:r>
              <a:rPr lang="en-GB" sz="2400" kern="1200" dirty="0">
                <a:solidFill>
                  <a:srgbClr val="000000">
                    <a:lumMod val="95000"/>
                    <a:lumOff val="5000"/>
                  </a:srgbClr>
                </a:solidFill>
                <a:ea typeface="+mn-ea"/>
                <a:cs typeface="+mn-cs"/>
              </a:rPr>
              <a:t> Berg</a:t>
            </a:r>
            <a:endParaRPr lang="en-GB" sz="2400" kern="1200" baseline="30000" dirty="0">
              <a:solidFill>
                <a:srgbClr val="000000">
                  <a:lumMod val="95000"/>
                  <a:lumOff val="5000"/>
                </a:srgbClr>
              </a:solidFill>
              <a:ea typeface="+mn-ea"/>
              <a:cs typeface="+mn-cs"/>
            </a:endParaRPr>
          </a:p>
          <a:p>
            <a:pPr eaLnBrk="1" hangingPunct="1"/>
            <a:r>
              <a:rPr lang="en-US" sz="1600" kern="1200" dirty="0">
                <a:solidFill>
                  <a:srgbClr val="000000">
                    <a:lumMod val="95000"/>
                    <a:lumOff val="5000"/>
                  </a:srgbClr>
                </a:solidFill>
                <a:ea typeface="+mn-ea"/>
                <a:cs typeface="+mn-cs"/>
              </a:rPr>
              <a:t>Norwegian Institute for Air Research</a:t>
            </a:r>
            <a:r>
              <a:rPr lang="en-US" sz="1700" kern="1200" dirty="0">
                <a:solidFill>
                  <a:srgbClr val="000000">
                    <a:lumMod val="95000"/>
                    <a:lumOff val="5000"/>
                  </a:srgbClr>
                </a:solidFill>
                <a:ea typeface="+mn-ea"/>
                <a:cs typeface="+mn-cs"/>
              </a:rPr>
              <a:t> </a:t>
            </a:r>
          </a:p>
          <a:p>
            <a:pPr eaLnBrk="1" hangingPunct="1"/>
            <a:endParaRPr lang="en-GB" sz="1800" kern="1200" dirty="0">
              <a:solidFill>
                <a:srgbClr val="000000">
                  <a:lumMod val="95000"/>
                  <a:lumOff val="5000"/>
                </a:srgbClr>
              </a:solidFill>
              <a:ea typeface="+mn-ea"/>
              <a:cs typeface="+mn-cs"/>
            </a:endParaRPr>
          </a:p>
          <a:p>
            <a:pPr eaLnBrk="1" hangingPunct="1"/>
            <a:r>
              <a:rPr lang="en-GB" sz="2400" kern="1200" dirty="0" err="1">
                <a:solidFill>
                  <a:srgbClr val="000000">
                    <a:lumMod val="95000"/>
                    <a:lumOff val="5000"/>
                  </a:srgbClr>
                </a:solidFill>
                <a:ea typeface="+mn-ea"/>
                <a:cs typeface="+mn-cs"/>
              </a:rPr>
              <a:t>Grethe</a:t>
            </a:r>
            <a:r>
              <a:rPr lang="en-GB" sz="2400" kern="1200" dirty="0">
                <a:solidFill>
                  <a:srgbClr val="000000">
                    <a:lumMod val="95000"/>
                    <a:lumOff val="5000"/>
                  </a:srgbClr>
                </a:solidFill>
                <a:ea typeface="+mn-ea"/>
                <a:cs typeface="+mn-cs"/>
              </a:rPr>
              <a:t> </a:t>
            </a:r>
            <a:r>
              <a:rPr lang="en-GB" sz="2400" kern="1200" dirty="0" err="1">
                <a:solidFill>
                  <a:srgbClr val="000000">
                    <a:lumMod val="95000"/>
                    <a:lumOff val="5000"/>
                  </a:srgbClr>
                </a:solidFill>
                <a:ea typeface="+mn-ea"/>
                <a:cs typeface="+mn-cs"/>
              </a:rPr>
              <a:t>Wibetoe</a:t>
            </a:r>
            <a:endParaRPr lang="en-GB" sz="2400" kern="1200" dirty="0">
              <a:solidFill>
                <a:srgbClr val="000000">
                  <a:lumMod val="95000"/>
                  <a:lumOff val="5000"/>
                </a:srgbClr>
              </a:solidFill>
              <a:ea typeface="+mn-ea"/>
              <a:cs typeface="+mn-cs"/>
            </a:endParaRPr>
          </a:p>
          <a:p>
            <a:pPr eaLnBrk="1" hangingPunct="1"/>
            <a:r>
              <a:rPr lang="en-US" sz="1600" kern="1200" dirty="0">
                <a:solidFill>
                  <a:srgbClr val="000000">
                    <a:lumMod val="95000"/>
                    <a:lumOff val="5000"/>
                  </a:srgbClr>
                </a:solidFill>
                <a:ea typeface="+mn-ea"/>
                <a:cs typeface="+mn-cs"/>
              </a:rPr>
              <a:t>University of Oslo</a:t>
            </a:r>
          </a:p>
          <a:p>
            <a:endParaRPr lang="en-US" sz="1800" kern="1200" dirty="0">
              <a:solidFill>
                <a:srgbClr val="000000">
                  <a:lumMod val="95000"/>
                  <a:lumOff val="5000"/>
                </a:srgbClr>
              </a:solidFill>
              <a:ea typeface="+mn-ea"/>
              <a:cs typeface="+mn-cs"/>
            </a:endParaRPr>
          </a:p>
          <a:p>
            <a:pPr eaLnBrk="1" hangingPunct="1"/>
            <a:r>
              <a:rPr lang="en-US" sz="1600" kern="1200" dirty="0">
                <a:solidFill>
                  <a:srgbClr val="000000">
                    <a:lumMod val="95000"/>
                    <a:lumOff val="5000"/>
                  </a:srgbClr>
                </a:solidFill>
                <a:ea typeface="+mn-ea"/>
                <a:cs typeface="+mn-cs"/>
              </a:rPr>
              <a:t>June 16, 2004</a:t>
            </a:r>
          </a:p>
        </p:txBody>
      </p:sp>
      <p:pic>
        <p:nvPicPr>
          <p:cNvPr id="162819" name="Picture 4" descr="Zeppelin"/>
          <p:cNvPicPr>
            <a:picLocks noChangeAspect="1" noChangeArrowheads="1"/>
          </p:cNvPicPr>
          <p:nvPr/>
        </p:nvPicPr>
        <p:blipFill>
          <a:blip r:embed="rId3" cstate="email">
            <a:lum bright="-24000" contrast="30000"/>
            <a:extLst>
              <a:ext uri="{28A0092B-C50C-407E-A947-70E740481C1C}">
                <a14:useLocalDpi xmlns:a14="http://schemas.microsoft.com/office/drawing/2010/main"/>
              </a:ext>
            </a:extLst>
          </a:blip>
          <a:srcRect r="-92"/>
          <a:stretch>
            <a:fillRect/>
          </a:stretch>
        </p:blipFill>
        <p:spPr bwMode="auto">
          <a:xfrm>
            <a:off x="3581400" y="1836738"/>
            <a:ext cx="5559425" cy="4411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7" name="Group 6"/>
          <p:cNvGrpSpPr>
            <a:grpSpLocks/>
          </p:cNvGrpSpPr>
          <p:nvPr/>
        </p:nvGrpSpPr>
        <p:grpSpPr bwMode="auto">
          <a:xfrm>
            <a:off x="3505200" y="1722438"/>
            <a:ext cx="5729288" cy="4876800"/>
            <a:chOff x="3504794" y="1722437"/>
            <a:chExt cx="5729979" cy="4876800"/>
          </a:xfrm>
        </p:grpSpPr>
        <p:grpSp>
          <p:nvGrpSpPr>
            <p:cNvPr id="162826" name="Group 5"/>
            <p:cNvGrpSpPr>
              <a:grpSpLocks/>
            </p:cNvGrpSpPr>
            <p:nvPr/>
          </p:nvGrpSpPr>
          <p:grpSpPr bwMode="auto">
            <a:xfrm>
              <a:off x="3504794" y="1722437"/>
              <a:ext cx="5729979" cy="4876800"/>
              <a:chOff x="3504794" y="1722437"/>
              <a:chExt cx="5729979" cy="4876800"/>
            </a:xfrm>
          </p:grpSpPr>
          <p:sp>
            <p:nvSpPr>
              <p:cNvPr id="2" name="Rectangle 1"/>
              <p:cNvSpPr/>
              <p:nvPr/>
            </p:nvSpPr>
            <p:spPr>
              <a:xfrm>
                <a:off x="3504794" y="1722437"/>
                <a:ext cx="5729979" cy="487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grpSp>
            <p:nvGrpSpPr>
              <p:cNvPr id="162830" name="Group 4"/>
              <p:cNvGrpSpPr>
                <a:grpSpLocks/>
              </p:cNvGrpSpPr>
              <p:nvPr/>
            </p:nvGrpSpPr>
            <p:grpSpPr bwMode="auto">
              <a:xfrm>
                <a:off x="3581400" y="1803819"/>
                <a:ext cx="5410200" cy="3834981"/>
                <a:chOff x="3581400" y="1803819"/>
                <a:chExt cx="5410200" cy="3834981"/>
              </a:xfrm>
            </p:grpSpPr>
            <p:pic>
              <p:nvPicPr>
                <p:cNvPr id="162831"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l="1295" t="3110" r="3239" b="2530"/>
                <a:stretch>
                  <a:fillRect/>
                </a:stretch>
              </p:blipFill>
              <p:spPr bwMode="auto">
                <a:xfrm>
                  <a:off x="3581400" y="1803819"/>
                  <a:ext cx="5410200" cy="383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62832" name="Rectangle 6858"/>
                <p:cNvSpPr>
                  <a:spLocks noChangeArrowheads="1"/>
                </p:cNvSpPr>
                <p:nvPr/>
              </p:nvSpPr>
              <p:spPr bwMode="auto">
                <a:xfrm>
                  <a:off x="3634322" y="1803819"/>
                  <a:ext cx="473798" cy="35376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sz="1200" kern="1200">
                    <a:latin typeface="Calibri"/>
                    <a:ea typeface="+mn-ea"/>
                    <a:cs typeface="+mn-cs"/>
                  </a:endParaRPr>
                </a:p>
              </p:txBody>
            </p:sp>
          </p:grpSp>
        </p:grpSp>
        <p:sp>
          <p:nvSpPr>
            <p:cNvPr id="162827" name="Rectangle 6857"/>
            <p:cNvSpPr>
              <a:spLocks noChangeArrowheads="1"/>
            </p:cNvSpPr>
            <p:nvPr/>
          </p:nvSpPr>
          <p:spPr bwMode="auto">
            <a:xfrm>
              <a:off x="3887014" y="5341509"/>
              <a:ext cx="5180189" cy="2526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kern="1200">
                  <a:latin typeface="Calibri"/>
                  <a:ea typeface="+mn-ea"/>
                  <a:cs typeface="+mn-cs"/>
                </a:rPr>
                <a:t>Time</a:t>
              </a:r>
            </a:p>
          </p:txBody>
        </p:sp>
        <p:sp>
          <p:nvSpPr>
            <p:cNvPr id="162828" name="Text Box 6860"/>
            <p:cNvSpPr txBox="1">
              <a:spLocks noChangeArrowheads="1"/>
            </p:cNvSpPr>
            <p:nvPr/>
          </p:nvSpPr>
          <p:spPr bwMode="auto">
            <a:xfrm rot="-5400000">
              <a:off x="3021017" y="3372616"/>
              <a:ext cx="1534578" cy="36850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sz="1800" kern="1200">
                  <a:solidFill>
                    <a:srgbClr val="000000"/>
                  </a:solidFill>
                  <a:ea typeface="+mn-ea"/>
                  <a:cs typeface="+mn-cs"/>
                </a:rPr>
                <a:t>Mercury Level</a:t>
              </a:r>
            </a:p>
          </p:txBody>
        </p:sp>
      </p:grpSp>
      <p:sp>
        <p:nvSpPr>
          <p:cNvPr id="162821" name="Text Box 2"/>
          <p:cNvSpPr txBox="1">
            <a:spLocks noChangeArrowheads="1"/>
          </p:cNvSpPr>
          <p:nvPr/>
        </p:nvSpPr>
        <p:spPr bwMode="auto">
          <a:xfrm>
            <a:off x="106363" y="76200"/>
            <a:ext cx="9266237" cy="1077913"/>
          </a:xfrm>
          <a:prstGeom prst="rect">
            <a:avLst/>
          </a:prstGeom>
          <a:noFill/>
          <a:ln>
            <a:noFill/>
          </a:ln>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GB" sz="3200" kern="1200" dirty="0">
                <a:solidFill>
                  <a:srgbClr val="000000"/>
                </a:solidFill>
                <a:ea typeface="+mn-ea"/>
                <a:cs typeface="+mn-cs"/>
              </a:rPr>
              <a:t>Determining Whether Atmospheric Mercury Goes </a:t>
            </a:r>
            <a:br>
              <a:rPr lang="en-GB" sz="3200" kern="1200" dirty="0">
                <a:solidFill>
                  <a:srgbClr val="000000"/>
                </a:solidFill>
                <a:ea typeface="+mn-ea"/>
                <a:cs typeface="+mn-cs"/>
              </a:rPr>
            </a:br>
            <a:r>
              <a:rPr lang="en-GB" sz="3200" kern="1200" dirty="0">
                <a:solidFill>
                  <a:srgbClr val="000000"/>
                </a:solidFill>
                <a:ea typeface="+mn-ea"/>
                <a:cs typeface="+mn-cs"/>
              </a:rPr>
              <a:t>Into Surface Snow After a Depletion Event</a:t>
            </a:r>
          </a:p>
        </p:txBody>
      </p:sp>
      <p:pic>
        <p:nvPicPr>
          <p:cNvPr id="162822" name="Picture 1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9063" y="6046788"/>
            <a:ext cx="642937"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3" name="Picture 12" descr="uio-logo_iten"/>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84238" y="6057900"/>
            <a:ext cx="792162"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116" name="Oval 12"/>
          <p:cNvSpPr>
            <a:spLocks noChangeArrowheads="1"/>
          </p:cNvSpPr>
          <p:nvPr/>
        </p:nvSpPr>
        <p:spPr bwMode="auto">
          <a:xfrm>
            <a:off x="4876800" y="3938588"/>
            <a:ext cx="1492250" cy="147161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kern="1200">
              <a:latin typeface="Calibri"/>
              <a:ea typeface="+mn-ea"/>
              <a:cs typeface="+mn-cs"/>
            </a:endParaRPr>
          </a:p>
        </p:txBody>
      </p:sp>
      <p:pic>
        <p:nvPicPr>
          <p:cNvPr id="3" name="Picture 4" descr="Zeppelin"/>
          <p:cNvPicPr>
            <a:picLocks noChangeAspect="1" noChangeArrowheads="1"/>
          </p:cNvPicPr>
          <p:nvPr/>
        </p:nvPicPr>
        <p:blipFill>
          <a:blip r:embed="rId7" cstate="email">
            <a:lum bright="-24000" contrast="30000"/>
            <a:extLst>
              <a:ext uri="{28A0092B-C50C-407E-A947-70E740481C1C}">
                <a14:useLocalDpi xmlns:a14="http://schemas.microsoft.com/office/drawing/2010/main"/>
              </a:ext>
            </a:extLst>
          </a:blip>
          <a:srcRect r="-92"/>
          <a:stretch>
            <a:fillRect/>
          </a:stretch>
        </p:blipFill>
        <p:spPr bwMode="auto">
          <a:xfrm>
            <a:off x="3581400" y="1592263"/>
            <a:ext cx="5559425" cy="4411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9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31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Box 3"/>
          <p:cNvSpPr txBox="1">
            <a:spLocks noChangeArrowheads="1"/>
          </p:cNvSpPr>
          <p:nvPr/>
        </p:nvSpPr>
        <p:spPr bwMode="auto">
          <a:xfrm>
            <a:off x="76200" y="112712"/>
            <a:ext cx="7696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b="1" kern="1200" dirty="0" smtClean="0">
                <a:solidFill>
                  <a:srgbClr val="000000"/>
                </a:solidFill>
                <a:ea typeface="+mn-ea"/>
                <a:cs typeface="Arial" panose="020B0604020202020204" pitchFamily="34" charset="0"/>
              </a:rPr>
              <a:t>A cheetah is a great hunter because of its speed, keen senses, and clever strategies </a:t>
            </a:r>
          </a:p>
        </p:txBody>
      </p:sp>
      <p:grpSp>
        <p:nvGrpSpPr>
          <p:cNvPr id="235523" name="Group 2"/>
          <p:cNvGrpSpPr>
            <a:grpSpLocks/>
          </p:cNvGrpSpPr>
          <p:nvPr/>
        </p:nvGrpSpPr>
        <p:grpSpPr bwMode="auto">
          <a:xfrm>
            <a:off x="271463" y="1508125"/>
            <a:ext cx="4224337" cy="2149475"/>
            <a:chOff x="271463" y="1356518"/>
            <a:chExt cx="4224337" cy="2148682"/>
          </a:xfrm>
        </p:grpSpPr>
        <p:pic>
          <p:nvPicPr>
            <p:cNvPr id="235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1356518"/>
              <a:ext cx="4207500" cy="21296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5531" name="Rectangle 11"/>
            <p:cNvSpPr>
              <a:spLocks noChangeArrowheads="1"/>
            </p:cNvSpPr>
            <p:nvPr/>
          </p:nvSpPr>
          <p:spPr bwMode="auto">
            <a:xfrm>
              <a:off x="2671762" y="3228975"/>
              <a:ext cx="1824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kern="1200" smtClean="0">
                  <a:solidFill>
                    <a:srgbClr val="FFFFFF"/>
                  </a:solidFill>
                  <a:ea typeface="+mn-ea"/>
                  <a:cs typeface="Arial" panose="020B0604020202020204" pitchFamily="34" charset="0"/>
                </a:rPr>
                <a:t>[kreatifdinz.blogspot.com]</a:t>
              </a:r>
            </a:p>
          </p:txBody>
        </p:sp>
      </p:grpSp>
      <p:grpSp>
        <p:nvGrpSpPr>
          <p:cNvPr id="235524" name="Group 3"/>
          <p:cNvGrpSpPr>
            <a:grpSpLocks/>
          </p:cNvGrpSpPr>
          <p:nvPr/>
        </p:nvGrpSpPr>
        <p:grpSpPr bwMode="auto">
          <a:xfrm>
            <a:off x="4976813" y="1498600"/>
            <a:ext cx="3938587" cy="2139950"/>
            <a:chOff x="4977140" y="1345632"/>
            <a:chExt cx="3938260" cy="2140517"/>
          </a:xfrm>
        </p:grpSpPr>
        <p:pic>
          <p:nvPicPr>
            <p:cNvPr id="235528" name="Picture 2" descr="http://www.wildencounters.net/weblog/wp-content/uploads/2010/09/Close-up-of-Cheetah-Acinonyx-jubatus-face-and-nostrils-Masai-Mara-Keny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140" y="1345632"/>
              <a:ext cx="3938260" cy="21405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66" name="Rectangle 12"/>
            <p:cNvSpPr>
              <a:spLocks noChangeArrowheads="1"/>
            </p:cNvSpPr>
            <p:nvPr/>
          </p:nvSpPr>
          <p:spPr bwMode="auto">
            <a:xfrm>
              <a:off x="7391527" y="3200323"/>
              <a:ext cx="1484190" cy="276298"/>
            </a:xfrm>
            <a:prstGeom prst="rect">
              <a:avLst/>
            </a:prstGeom>
            <a:solidFill>
              <a:schemeClr val="bg2">
                <a:lumMod val="25000"/>
                <a:alpha val="32000"/>
              </a:schemeClr>
            </a:solidFill>
            <a:ln>
              <a:noFill/>
            </a:ln>
          </p:spPr>
          <p:txBody>
            <a:bodyPr wrap="none">
              <a:spAutoFit/>
            </a:bodyPr>
            <a:lstStyle/>
            <a:p>
              <a:pPr>
                <a:defRPr/>
              </a:pPr>
              <a:r>
                <a:rPr lang="en-US" sz="1200" kern="1200" dirty="0">
                  <a:solidFill>
                    <a:prstClr val="white"/>
                  </a:solidFill>
                  <a:latin typeface="Calibri"/>
                  <a:ea typeface="+mn-ea"/>
                  <a:cs typeface="Arial" charset="0"/>
                </a:rPr>
                <a:t>[wildencounters.net]</a:t>
              </a:r>
            </a:p>
          </p:txBody>
        </p:sp>
      </p:grpSp>
      <p:grpSp>
        <p:nvGrpSpPr>
          <p:cNvPr id="235525" name="Group 1"/>
          <p:cNvGrpSpPr>
            <a:grpSpLocks/>
          </p:cNvGrpSpPr>
          <p:nvPr/>
        </p:nvGrpSpPr>
        <p:grpSpPr bwMode="auto">
          <a:xfrm>
            <a:off x="2667000" y="3962400"/>
            <a:ext cx="3886200" cy="2667000"/>
            <a:chOff x="2667000" y="4114800"/>
            <a:chExt cx="3886200" cy="2667000"/>
          </a:xfrm>
        </p:grpSpPr>
        <p:pic>
          <p:nvPicPr>
            <p:cNvPr id="235526" name="Picture 2" descr="http://luxurytravelblog.net/The_Silver_Lining/Home/Entries/2007/3/27_One_%26_Only_Reethi_Rah_2_files/250%2024th%20March%202007%20Cheetah%20on%20the%20prow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4114800"/>
              <a:ext cx="3837285"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5527" name="Rectangle 4"/>
            <p:cNvSpPr>
              <a:spLocks noChangeArrowheads="1"/>
            </p:cNvSpPr>
            <p:nvPr/>
          </p:nvSpPr>
          <p:spPr bwMode="auto">
            <a:xfrm>
              <a:off x="5029200" y="6505575"/>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kern="1200" smtClean="0">
                  <a:solidFill>
                    <a:srgbClr val="FFFFFF"/>
                  </a:solidFill>
                  <a:ea typeface="+mn-ea"/>
                  <a:cs typeface="Arial" panose="020B0604020202020204" pitchFamily="34" charset="0"/>
                </a:rPr>
                <a:t>[luxurytravelblog.net]</a:t>
              </a:r>
            </a:p>
          </p:txBody>
        </p:sp>
      </p:grpSp>
      <p:pic>
        <p:nvPicPr>
          <p:cNvPr id="12"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r="12500" b="22223"/>
          <a:stretch>
            <a:fillRect/>
          </a:stretch>
        </p:blipFill>
        <p:spPr bwMode="auto">
          <a:xfrm>
            <a:off x="8077200" y="6216650"/>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2"/>
          <p:cNvGrpSpPr>
            <a:grpSpLocks/>
          </p:cNvGrpSpPr>
          <p:nvPr/>
        </p:nvGrpSpPr>
        <p:grpSpPr bwMode="auto">
          <a:xfrm>
            <a:off x="261635" y="1518268"/>
            <a:ext cx="4224337" cy="2149475"/>
            <a:chOff x="271463" y="1356518"/>
            <a:chExt cx="4224337" cy="2148682"/>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463" y="1356518"/>
              <a:ext cx="4207500" cy="21296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6"/>
            <p:cNvSpPr txBox="1">
              <a:spLocks noChangeArrowheads="1"/>
            </p:cNvSpPr>
            <p:nvPr/>
          </p:nvSpPr>
          <p:spPr bwMode="auto">
            <a:xfrm>
              <a:off x="1960876" y="1447800"/>
              <a:ext cx="828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kern="1200" dirty="0" smtClean="0">
                  <a:solidFill>
                    <a:srgbClr val="FFFFFF"/>
                  </a:solidFill>
                  <a:ea typeface="+mn-ea"/>
                  <a:cs typeface="Arial" panose="020B0604020202020204" pitchFamily="34" charset="0"/>
                </a:rPr>
                <a:t>Speed</a:t>
              </a:r>
            </a:p>
          </p:txBody>
        </p:sp>
        <p:sp>
          <p:nvSpPr>
            <p:cNvPr id="16" name="Rectangle 11"/>
            <p:cNvSpPr>
              <a:spLocks noChangeArrowheads="1"/>
            </p:cNvSpPr>
            <p:nvPr/>
          </p:nvSpPr>
          <p:spPr bwMode="auto">
            <a:xfrm>
              <a:off x="2671762" y="3228975"/>
              <a:ext cx="18240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kern="1200" smtClean="0">
                  <a:solidFill>
                    <a:srgbClr val="C4BD97"/>
                  </a:solidFill>
                  <a:ea typeface="+mn-ea"/>
                  <a:cs typeface="Arial" panose="020B0604020202020204" pitchFamily="34" charset="0"/>
                </a:rPr>
                <a:t>[kreatifdinz.blogspot.com]</a:t>
              </a:r>
            </a:p>
          </p:txBody>
        </p:sp>
      </p:grpSp>
      <p:grpSp>
        <p:nvGrpSpPr>
          <p:cNvPr id="17" name="Group 3"/>
          <p:cNvGrpSpPr>
            <a:grpSpLocks/>
          </p:cNvGrpSpPr>
          <p:nvPr/>
        </p:nvGrpSpPr>
        <p:grpSpPr bwMode="auto">
          <a:xfrm>
            <a:off x="4966985" y="1518268"/>
            <a:ext cx="3938587" cy="2139950"/>
            <a:chOff x="4977140" y="1345632"/>
            <a:chExt cx="3938260" cy="2140517"/>
          </a:xfrm>
        </p:grpSpPr>
        <p:pic>
          <p:nvPicPr>
            <p:cNvPr id="18" name="Picture 2" descr="http://www.wildencounters.net/weblog/wp-content/uploads/2010/09/Close-up-of-Cheetah-Acinonyx-jubatus-face-and-nostrils-Masai-Mara-Keny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7140" y="1345632"/>
              <a:ext cx="3938260" cy="21405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 name="TextBox 8"/>
            <p:cNvSpPr txBox="1">
              <a:spLocks noChangeArrowheads="1"/>
            </p:cNvSpPr>
            <p:nvPr/>
          </p:nvSpPr>
          <p:spPr bwMode="auto">
            <a:xfrm>
              <a:off x="6477202" y="1447259"/>
              <a:ext cx="1066711" cy="369986"/>
            </a:xfrm>
            <a:prstGeom prst="rect">
              <a:avLst/>
            </a:prstGeom>
            <a:solidFill>
              <a:schemeClr val="bg2">
                <a:lumMod val="10000"/>
                <a:alpha val="42000"/>
              </a:schemeClr>
            </a:solidFill>
            <a:ln>
              <a:noFill/>
            </a:ln>
            <a:extLst/>
          </p:spPr>
          <p:txBody>
            <a:bodyPr>
              <a:spAutoFit/>
            </a:bodyPr>
            <a:lstStyle>
              <a:lvl1pPr eaLnBrk="0" hangingPunct="0">
                <a:defRPr sz="2800" b="1">
                  <a:solidFill>
                    <a:schemeClr val="tx1"/>
                  </a:solidFill>
                  <a:latin typeface="Calibri" pitchFamily="34" charset="0"/>
                  <a:cs typeface="Arial" charset="0"/>
                </a:defRPr>
              </a:lvl1pPr>
              <a:lvl2pPr marL="742950" indent="-285750" eaLnBrk="0" hangingPunct="0">
                <a:defRPr sz="2800" b="1">
                  <a:solidFill>
                    <a:schemeClr val="tx1"/>
                  </a:solidFill>
                  <a:latin typeface="Calibri" pitchFamily="34" charset="0"/>
                  <a:cs typeface="Arial" charset="0"/>
                </a:defRPr>
              </a:lvl2pPr>
              <a:lvl3pPr marL="1143000" indent="-228600" eaLnBrk="0" hangingPunct="0">
                <a:defRPr sz="2800" b="1">
                  <a:solidFill>
                    <a:schemeClr val="tx1"/>
                  </a:solidFill>
                  <a:latin typeface="Calibri" pitchFamily="34" charset="0"/>
                  <a:cs typeface="Arial" charset="0"/>
                </a:defRPr>
              </a:lvl3pPr>
              <a:lvl4pPr marL="1600200" indent="-228600" eaLnBrk="0" hangingPunct="0">
                <a:defRPr sz="2800" b="1">
                  <a:solidFill>
                    <a:schemeClr val="tx1"/>
                  </a:solidFill>
                  <a:latin typeface="Calibri" pitchFamily="34" charset="0"/>
                  <a:cs typeface="Arial" charset="0"/>
                </a:defRPr>
              </a:lvl4pPr>
              <a:lvl5pPr marL="2057400" indent="-228600" eaLnBrk="0" hangingPunct="0">
                <a:defRPr sz="2800" b="1">
                  <a:solidFill>
                    <a:schemeClr val="tx1"/>
                  </a:solidFill>
                  <a:latin typeface="Calibri" pitchFamily="34" charset="0"/>
                  <a:cs typeface="Arial" charset="0"/>
                </a:defRPr>
              </a:lvl5pPr>
              <a:lvl6pPr marL="2514600" indent="-228600" eaLnBrk="0" fontAlgn="base" hangingPunct="0">
                <a:spcBef>
                  <a:spcPct val="0"/>
                </a:spcBef>
                <a:spcAft>
                  <a:spcPct val="0"/>
                </a:spcAft>
                <a:defRPr sz="2800" b="1">
                  <a:solidFill>
                    <a:schemeClr val="tx1"/>
                  </a:solidFill>
                  <a:latin typeface="Calibri" pitchFamily="34" charset="0"/>
                  <a:cs typeface="Arial" charset="0"/>
                </a:defRPr>
              </a:lvl6pPr>
              <a:lvl7pPr marL="2971800" indent="-228600" eaLnBrk="0" fontAlgn="base" hangingPunct="0">
                <a:spcBef>
                  <a:spcPct val="0"/>
                </a:spcBef>
                <a:spcAft>
                  <a:spcPct val="0"/>
                </a:spcAft>
                <a:defRPr sz="2800" b="1">
                  <a:solidFill>
                    <a:schemeClr val="tx1"/>
                  </a:solidFill>
                  <a:latin typeface="Calibri" pitchFamily="34" charset="0"/>
                  <a:cs typeface="Arial" charset="0"/>
                </a:defRPr>
              </a:lvl7pPr>
              <a:lvl8pPr marL="3429000" indent="-228600" eaLnBrk="0" fontAlgn="base" hangingPunct="0">
                <a:spcBef>
                  <a:spcPct val="0"/>
                </a:spcBef>
                <a:spcAft>
                  <a:spcPct val="0"/>
                </a:spcAft>
                <a:defRPr sz="2800" b="1">
                  <a:solidFill>
                    <a:schemeClr val="tx1"/>
                  </a:solidFill>
                  <a:latin typeface="Calibri" pitchFamily="34" charset="0"/>
                  <a:cs typeface="Arial" charset="0"/>
                </a:defRPr>
              </a:lvl8pPr>
              <a:lvl9pPr marL="3886200" indent="-228600" eaLnBrk="0" fontAlgn="base" hangingPunct="0">
                <a:spcBef>
                  <a:spcPct val="0"/>
                </a:spcBef>
                <a:spcAft>
                  <a:spcPct val="0"/>
                </a:spcAft>
                <a:defRPr sz="2800" b="1">
                  <a:solidFill>
                    <a:schemeClr val="tx1"/>
                  </a:solidFill>
                  <a:latin typeface="Calibri" pitchFamily="34" charset="0"/>
                  <a:cs typeface="Arial" charset="0"/>
                </a:defRPr>
              </a:lvl9pPr>
            </a:lstStyle>
            <a:p>
              <a:pPr algn="ctr" eaLnBrk="1" hangingPunct="1">
                <a:defRPr/>
              </a:pPr>
              <a:r>
                <a:rPr lang="en-US" sz="1800" kern="1200" dirty="0" smtClean="0">
                  <a:solidFill>
                    <a:srgbClr val="FFFFFF"/>
                  </a:solidFill>
                  <a:ea typeface="+mn-ea"/>
                </a:rPr>
                <a:t>Senses</a:t>
              </a:r>
            </a:p>
          </p:txBody>
        </p:sp>
        <p:sp>
          <p:nvSpPr>
            <p:cNvPr id="20" name="Rectangle 12"/>
            <p:cNvSpPr>
              <a:spLocks noChangeArrowheads="1"/>
            </p:cNvSpPr>
            <p:nvPr/>
          </p:nvSpPr>
          <p:spPr bwMode="auto">
            <a:xfrm>
              <a:off x="7391527" y="3200323"/>
              <a:ext cx="1484190" cy="276298"/>
            </a:xfrm>
            <a:prstGeom prst="rect">
              <a:avLst/>
            </a:prstGeom>
            <a:solidFill>
              <a:schemeClr val="bg2">
                <a:lumMod val="25000"/>
                <a:alpha val="32000"/>
              </a:schemeClr>
            </a:solidFill>
            <a:ln>
              <a:noFill/>
            </a:ln>
          </p:spPr>
          <p:txBody>
            <a:bodyPr wrap="none">
              <a:spAutoFit/>
            </a:bodyPr>
            <a:lstStyle/>
            <a:p>
              <a:pPr>
                <a:defRPr/>
              </a:pPr>
              <a:r>
                <a:rPr lang="en-US" sz="1200" kern="1200" dirty="0">
                  <a:solidFill>
                    <a:prstClr val="white"/>
                  </a:solidFill>
                  <a:latin typeface="Calibri"/>
                  <a:ea typeface="+mn-ea"/>
                  <a:cs typeface="Arial" charset="0"/>
                </a:rPr>
                <a:t>[wildencounters.net]</a:t>
              </a:r>
            </a:p>
          </p:txBody>
        </p:sp>
      </p:grpSp>
      <p:grpSp>
        <p:nvGrpSpPr>
          <p:cNvPr id="21" name="Group 1"/>
          <p:cNvGrpSpPr>
            <a:grpSpLocks/>
          </p:cNvGrpSpPr>
          <p:nvPr/>
        </p:nvGrpSpPr>
        <p:grpSpPr bwMode="auto">
          <a:xfrm>
            <a:off x="2657172" y="3982068"/>
            <a:ext cx="3886200" cy="2667000"/>
            <a:chOff x="2667000" y="4114800"/>
            <a:chExt cx="3886200" cy="2667000"/>
          </a:xfrm>
        </p:grpSpPr>
        <p:pic>
          <p:nvPicPr>
            <p:cNvPr id="22" name="Picture 2" descr="http://luxurytravelblog.net/The_Silver_Lining/Home/Entries/2007/3/27_One_%26_Only_Reethi_Rah_2_files/250%2024th%20March%202007%20Cheetah%20on%20the%20prowl.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4114800"/>
              <a:ext cx="3837285"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 name="TextBox 10"/>
            <p:cNvSpPr txBox="1">
              <a:spLocks noChangeArrowheads="1"/>
            </p:cNvSpPr>
            <p:nvPr/>
          </p:nvSpPr>
          <p:spPr bwMode="auto">
            <a:xfrm>
              <a:off x="4084638" y="4278313"/>
              <a:ext cx="1173162" cy="369887"/>
            </a:xfrm>
            <a:prstGeom prst="rect">
              <a:avLst/>
            </a:prstGeom>
            <a:solidFill>
              <a:schemeClr val="bg2">
                <a:lumMod val="10000"/>
                <a:alpha val="46000"/>
              </a:schemeClr>
            </a:solidFill>
            <a:ln>
              <a:noFill/>
            </a:ln>
            <a:extLst/>
          </p:spPr>
          <p:txBody>
            <a:bodyPr>
              <a:spAutoFit/>
            </a:bodyPr>
            <a:lstStyle>
              <a:lvl1pPr eaLnBrk="0" hangingPunct="0">
                <a:defRPr sz="2800" b="1">
                  <a:solidFill>
                    <a:schemeClr val="tx1"/>
                  </a:solidFill>
                  <a:latin typeface="Calibri" pitchFamily="34" charset="0"/>
                  <a:cs typeface="Arial" charset="0"/>
                </a:defRPr>
              </a:lvl1pPr>
              <a:lvl2pPr marL="742950" indent="-285750" eaLnBrk="0" hangingPunct="0">
                <a:defRPr sz="2800" b="1">
                  <a:solidFill>
                    <a:schemeClr val="tx1"/>
                  </a:solidFill>
                  <a:latin typeface="Calibri" pitchFamily="34" charset="0"/>
                  <a:cs typeface="Arial" charset="0"/>
                </a:defRPr>
              </a:lvl2pPr>
              <a:lvl3pPr marL="1143000" indent="-228600" eaLnBrk="0" hangingPunct="0">
                <a:defRPr sz="2800" b="1">
                  <a:solidFill>
                    <a:schemeClr val="tx1"/>
                  </a:solidFill>
                  <a:latin typeface="Calibri" pitchFamily="34" charset="0"/>
                  <a:cs typeface="Arial" charset="0"/>
                </a:defRPr>
              </a:lvl3pPr>
              <a:lvl4pPr marL="1600200" indent="-228600" eaLnBrk="0" hangingPunct="0">
                <a:defRPr sz="2800" b="1">
                  <a:solidFill>
                    <a:schemeClr val="tx1"/>
                  </a:solidFill>
                  <a:latin typeface="Calibri" pitchFamily="34" charset="0"/>
                  <a:cs typeface="Arial" charset="0"/>
                </a:defRPr>
              </a:lvl4pPr>
              <a:lvl5pPr marL="2057400" indent="-228600" eaLnBrk="0" hangingPunct="0">
                <a:defRPr sz="2800" b="1">
                  <a:solidFill>
                    <a:schemeClr val="tx1"/>
                  </a:solidFill>
                  <a:latin typeface="Calibri" pitchFamily="34" charset="0"/>
                  <a:cs typeface="Arial" charset="0"/>
                </a:defRPr>
              </a:lvl5pPr>
              <a:lvl6pPr marL="2514600" indent="-228600" eaLnBrk="0" fontAlgn="base" hangingPunct="0">
                <a:spcBef>
                  <a:spcPct val="0"/>
                </a:spcBef>
                <a:spcAft>
                  <a:spcPct val="0"/>
                </a:spcAft>
                <a:defRPr sz="2800" b="1">
                  <a:solidFill>
                    <a:schemeClr val="tx1"/>
                  </a:solidFill>
                  <a:latin typeface="Calibri" pitchFamily="34" charset="0"/>
                  <a:cs typeface="Arial" charset="0"/>
                </a:defRPr>
              </a:lvl6pPr>
              <a:lvl7pPr marL="2971800" indent="-228600" eaLnBrk="0" fontAlgn="base" hangingPunct="0">
                <a:spcBef>
                  <a:spcPct val="0"/>
                </a:spcBef>
                <a:spcAft>
                  <a:spcPct val="0"/>
                </a:spcAft>
                <a:defRPr sz="2800" b="1">
                  <a:solidFill>
                    <a:schemeClr val="tx1"/>
                  </a:solidFill>
                  <a:latin typeface="Calibri" pitchFamily="34" charset="0"/>
                  <a:cs typeface="Arial" charset="0"/>
                </a:defRPr>
              </a:lvl7pPr>
              <a:lvl8pPr marL="3429000" indent="-228600" eaLnBrk="0" fontAlgn="base" hangingPunct="0">
                <a:spcBef>
                  <a:spcPct val="0"/>
                </a:spcBef>
                <a:spcAft>
                  <a:spcPct val="0"/>
                </a:spcAft>
                <a:defRPr sz="2800" b="1">
                  <a:solidFill>
                    <a:schemeClr val="tx1"/>
                  </a:solidFill>
                  <a:latin typeface="Calibri" pitchFamily="34" charset="0"/>
                  <a:cs typeface="Arial" charset="0"/>
                </a:defRPr>
              </a:lvl8pPr>
              <a:lvl9pPr marL="3886200" indent="-228600" eaLnBrk="0" fontAlgn="base" hangingPunct="0">
                <a:spcBef>
                  <a:spcPct val="0"/>
                </a:spcBef>
                <a:spcAft>
                  <a:spcPct val="0"/>
                </a:spcAft>
                <a:defRPr sz="2800" b="1">
                  <a:solidFill>
                    <a:schemeClr val="tx1"/>
                  </a:solidFill>
                  <a:latin typeface="Calibri" pitchFamily="34" charset="0"/>
                  <a:cs typeface="Arial" charset="0"/>
                </a:defRPr>
              </a:lvl9pPr>
            </a:lstStyle>
            <a:p>
              <a:pPr eaLnBrk="1" hangingPunct="1">
                <a:defRPr/>
              </a:pPr>
              <a:r>
                <a:rPr lang="en-US" sz="1800" kern="1200" dirty="0" smtClean="0">
                  <a:solidFill>
                    <a:srgbClr val="FFFFFF"/>
                  </a:solidFill>
                  <a:ea typeface="+mn-ea"/>
                </a:rPr>
                <a:t>Strategies </a:t>
              </a:r>
            </a:p>
          </p:txBody>
        </p:sp>
        <p:sp>
          <p:nvSpPr>
            <p:cNvPr id="24" name="Rectangle 4"/>
            <p:cNvSpPr>
              <a:spLocks noChangeArrowheads="1"/>
            </p:cNvSpPr>
            <p:nvPr/>
          </p:nvSpPr>
          <p:spPr bwMode="auto">
            <a:xfrm>
              <a:off x="5029200" y="6505575"/>
              <a:ext cx="152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kern="1200" smtClean="0">
                  <a:solidFill>
                    <a:srgbClr val="FFFFFF"/>
                  </a:solidFill>
                  <a:ea typeface="+mn-ea"/>
                  <a:cs typeface="Arial" panose="020B0604020202020204" pitchFamily="34" charset="0"/>
                </a:rPr>
                <a:t>[luxurytravelblog.net]</a:t>
              </a:r>
            </a:p>
          </p:txBody>
        </p:sp>
      </p:grpSp>
    </p:spTree>
    <p:extLst>
      <p:ext uri="{BB962C8B-B14F-4D97-AF65-F5344CB8AC3E}">
        <p14:creationId xmlns:p14="http://schemas.microsoft.com/office/powerpoint/2010/main" val="32641390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6" descr="http://image.classictrucks.com/f/35771946/1103clt_14_o+1952_ford_f1+drivers_si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1600200"/>
            <a:ext cx="1066800" cy="819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1907" name="Line 72"/>
          <p:cNvSpPr>
            <a:spLocks noChangeShapeType="1"/>
          </p:cNvSpPr>
          <p:nvPr/>
        </p:nvSpPr>
        <p:spPr bwMode="auto">
          <a:xfrm>
            <a:off x="1104900" y="2152650"/>
            <a:ext cx="9525" cy="394335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b="1">
              <a:solidFill>
                <a:srgbClr val="000000"/>
              </a:solidFill>
              <a:latin typeface="Calibri" panose="020F0502020204030204" pitchFamily="34" charset="0"/>
            </a:endParaRPr>
          </a:p>
        </p:txBody>
      </p:sp>
      <p:sp>
        <p:nvSpPr>
          <p:cNvPr id="251908" name="Title 1"/>
          <p:cNvSpPr>
            <a:spLocks noGrp="1"/>
          </p:cNvSpPr>
          <p:nvPr>
            <p:ph type="title" idx="4294967295"/>
          </p:nvPr>
        </p:nvSpPr>
        <p:spPr>
          <a:xfrm>
            <a:off x="65087" y="76200"/>
            <a:ext cx="8926513" cy="954088"/>
          </a:xfrm>
          <a:prstGeom prst="rect">
            <a:avLst/>
          </a:prstGeom>
        </p:spPr>
        <p:txBody>
          <a:bodyPr/>
          <a:lstStyle/>
          <a:p>
            <a:pPr algn="l" eaLnBrk="1" hangingPunct="1"/>
            <a:r>
              <a:rPr lang="en-US" sz="2800" b="1" dirty="0" smtClean="0">
                <a:solidFill>
                  <a:srgbClr val="000000"/>
                </a:solidFill>
                <a:latin typeface="Calibri" panose="020F0502020204030204" pitchFamily="34" charset="0"/>
              </a:rPr>
              <a:t>Since its construction in 1952, traffic across the bridge</a:t>
            </a:r>
            <a:br>
              <a:rPr lang="en-US" sz="2800" b="1" dirty="0" smtClean="0">
                <a:solidFill>
                  <a:srgbClr val="000000"/>
                </a:solidFill>
                <a:latin typeface="Calibri" panose="020F0502020204030204" pitchFamily="34" charset="0"/>
              </a:rPr>
            </a:br>
            <a:r>
              <a:rPr lang="en-US" sz="2800" b="1" dirty="0" smtClean="0">
                <a:solidFill>
                  <a:srgbClr val="000000"/>
                </a:solidFill>
                <a:latin typeface="Calibri" panose="020F0502020204030204" pitchFamily="34" charset="0"/>
              </a:rPr>
              <a:t>has grown exponentially</a:t>
            </a:r>
          </a:p>
        </p:txBody>
      </p:sp>
      <p:sp>
        <p:nvSpPr>
          <p:cNvPr id="251910" name="Text Box 59"/>
          <p:cNvSpPr txBox="1">
            <a:spLocks noChangeArrowheads="1"/>
          </p:cNvSpPr>
          <p:nvPr/>
        </p:nvSpPr>
        <p:spPr bwMode="auto">
          <a:xfrm>
            <a:off x="-4763" y="1609725"/>
            <a:ext cx="2214563" cy="708025"/>
          </a:xfrm>
          <a:prstGeom prst="rect">
            <a:avLst/>
          </a:prstGeom>
          <a:solidFill>
            <a:schemeClr val="bg1"/>
          </a:solidFill>
          <a:ln>
            <a:noFill/>
          </a:ln>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fontAlgn="base" hangingPunct="1">
              <a:spcBef>
                <a:spcPct val="0"/>
              </a:spcBef>
              <a:spcAft>
                <a:spcPct val="0"/>
              </a:spcAft>
            </a:pPr>
            <a:r>
              <a:rPr lang="en-US">
                <a:solidFill>
                  <a:srgbClr val="000000"/>
                </a:solidFill>
              </a:rPr>
              <a:t>1952</a:t>
            </a:r>
          </a:p>
          <a:p>
            <a:pPr algn="ctr" eaLnBrk="1" fontAlgn="base" hangingPunct="1">
              <a:spcBef>
                <a:spcPct val="0"/>
              </a:spcBef>
              <a:spcAft>
                <a:spcPct val="0"/>
              </a:spcAft>
            </a:pPr>
            <a:r>
              <a:rPr lang="en-US">
                <a:solidFill>
                  <a:srgbClr val="000000"/>
                </a:solidFill>
              </a:rPr>
              <a:t>1.1 million vehicles</a:t>
            </a:r>
          </a:p>
        </p:txBody>
      </p:sp>
      <p:pic>
        <p:nvPicPr>
          <p:cNvPr id="251911" name="Picture 6" descr="http://image.classictrucks.com/f/35771946/1103clt_14_o+1952_ford_f1+drivers_sid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1600200"/>
            <a:ext cx="857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13" name="Picture 8" descr="Bay Brid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88" y="3290888"/>
            <a:ext cx="3367087" cy="26431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4"/>
          <p:cNvSpPr>
            <a:spLocks noChangeArrowheads="1"/>
          </p:cNvSpPr>
          <p:nvPr/>
        </p:nvSpPr>
        <p:spPr bwMode="auto">
          <a:xfrm>
            <a:off x="24581"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b="0" dirty="0">
                <a:latin typeface="+mj-lt"/>
              </a:rPr>
              <a:t>[Maryland Transportation Authority, 2007]</a:t>
            </a:r>
          </a:p>
        </p:txBody>
      </p:sp>
    </p:spTree>
    <p:extLst>
      <p:ext uri="{BB962C8B-B14F-4D97-AF65-F5344CB8AC3E}">
        <p14:creationId xmlns:p14="http://schemas.microsoft.com/office/powerpoint/2010/main" val="3869663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0" name="Picture 10" descr="http://musclecargarageusa.com/wp-content/uploads/2010/04/61-Impala-Above-Front-Angle-BES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600200"/>
            <a:ext cx="600075" cy="838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52931" name="Picture 10" descr="http://musclecargarageusa.com/wp-content/uploads/2010/04/61-Impala-Above-Front-Angle-BES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1600200"/>
            <a:ext cx="1066800" cy="838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2932" name="Line 72"/>
          <p:cNvSpPr>
            <a:spLocks noChangeShapeType="1"/>
          </p:cNvSpPr>
          <p:nvPr/>
        </p:nvSpPr>
        <p:spPr bwMode="auto">
          <a:xfrm>
            <a:off x="1104900" y="2152650"/>
            <a:ext cx="9525" cy="3943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52933" name="Title 1"/>
          <p:cNvSpPr>
            <a:spLocks noGrp="1"/>
          </p:cNvSpPr>
          <p:nvPr>
            <p:ph type="title" idx="4294967295"/>
          </p:nvPr>
        </p:nvSpPr>
        <p:spPr>
          <a:xfrm>
            <a:off x="76200" y="76200"/>
            <a:ext cx="8926513" cy="954088"/>
          </a:xfrm>
        </p:spPr>
        <p:txBody>
          <a:bodyPr/>
          <a:lstStyle/>
          <a:p>
            <a:pPr eaLnBrk="1" hangingPunct="1"/>
            <a:r>
              <a:rPr lang="en-US" dirty="0" smtClean="0"/>
              <a:t>Since its construction in 1952, traffic across the bridge</a:t>
            </a:r>
            <a:br>
              <a:rPr lang="en-US" dirty="0" smtClean="0"/>
            </a:br>
            <a:r>
              <a:rPr lang="en-US" dirty="0" smtClean="0"/>
              <a:t>has grown exponentially</a:t>
            </a:r>
          </a:p>
        </p:txBody>
      </p:sp>
      <p:sp>
        <p:nvSpPr>
          <p:cNvPr id="252934" name="Text Box 60"/>
          <p:cNvSpPr txBox="1">
            <a:spLocks noChangeArrowheads="1"/>
          </p:cNvSpPr>
          <p:nvPr/>
        </p:nvSpPr>
        <p:spPr bwMode="auto">
          <a:xfrm>
            <a:off x="454025" y="2533650"/>
            <a:ext cx="1304925" cy="708025"/>
          </a:xfrm>
          <a:prstGeom prst="rect">
            <a:avLst/>
          </a:prstGeom>
          <a:solidFill>
            <a:schemeClr val="bg1"/>
          </a:solidFill>
          <a:ln>
            <a:noFill/>
          </a:ln>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t>1961</a:t>
            </a:r>
          </a:p>
          <a:p>
            <a:pPr algn="ctr" eaLnBrk="1" hangingPunct="1"/>
            <a:r>
              <a:rPr lang="en-US" dirty="0"/>
              <a:t>1.5 million</a:t>
            </a:r>
          </a:p>
        </p:txBody>
      </p:sp>
      <p:sp>
        <p:nvSpPr>
          <p:cNvPr id="252936" name="Text Box 59"/>
          <p:cNvSpPr txBox="1">
            <a:spLocks noChangeArrowheads="1"/>
          </p:cNvSpPr>
          <p:nvPr/>
        </p:nvSpPr>
        <p:spPr bwMode="auto">
          <a:xfrm>
            <a:off x="447675" y="1609725"/>
            <a:ext cx="1304925" cy="708025"/>
          </a:xfrm>
          <a:prstGeom prst="rect">
            <a:avLst/>
          </a:prstGeom>
          <a:solidFill>
            <a:schemeClr val="bg1"/>
          </a:solidFill>
          <a:ln>
            <a:noFill/>
          </a:ln>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a:solidFill>
                  <a:srgbClr val="7F7F7F"/>
                </a:solidFill>
              </a:rPr>
              <a:t>1952</a:t>
            </a:r>
          </a:p>
          <a:p>
            <a:pPr algn="ctr" eaLnBrk="1" hangingPunct="1"/>
            <a:r>
              <a:rPr lang="en-US">
                <a:solidFill>
                  <a:srgbClr val="7F7F7F"/>
                </a:solidFill>
              </a:rPr>
              <a:t>1.1 million</a:t>
            </a:r>
          </a:p>
        </p:txBody>
      </p:sp>
      <p:pic>
        <p:nvPicPr>
          <p:cNvPr id="252938" name="Picture 9" descr="Bay Brid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88" y="3290888"/>
            <a:ext cx="3367087" cy="26431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4"/>
          <p:cNvSpPr>
            <a:spLocks noChangeArrowheads="1"/>
          </p:cNvSpPr>
          <p:nvPr/>
        </p:nvSpPr>
        <p:spPr bwMode="auto">
          <a:xfrm>
            <a:off x="24581"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b="0" dirty="0">
                <a:latin typeface="+mj-lt"/>
              </a:rPr>
              <a:t>[Maryland Transportation Authority, 2007]</a:t>
            </a:r>
          </a:p>
        </p:txBody>
      </p:sp>
    </p:spTree>
    <p:extLst>
      <p:ext uri="{BB962C8B-B14F-4D97-AF65-F5344CB8AC3E}">
        <p14:creationId xmlns:p14="http://schemas.microsoft.com/office/powerpoint/2010/main" val="220294617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Line 72"/>
          <p:cNvSpPr>
            <a:spLocks noChangeShapeType="1"/>
          </p:cNvSpPr>
          <p:nvPr/>
        </p:nvSpPr>
        <p:spPr bwMode="auto">
          <a:xfrm>
            <a:off x="1104900" y="2124075"/>
            <a:ext cx="9525" cy="3943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53955" name="Title 1"/>
          <p:cNvSpPr>
            <a:spLocks noGrp="1"/>
          </p:cNvSpPr>
          <p:nvPr>
            <p:ph type="title" idx="4294967295"/>
          </p:nvPr>
        </p:nvSpPr>
        <p:spPr>
          <a:xfrm>
            <a:off x="76200" y="76200"/>
            <a:ext cx="8926513" cy="954088"/>
          </a:xfrm>
        </p:spPr>
        <p:txBody>
          <a:bodyPr/>
          <a:lstStyle/>
          <a:p>
            <a:pPr eaLnBrk="1" hangingPunct="1"/>
            <a:r>
              <a:rPr lang="en-US" dirty="0" smtClean="0"/>
              <a:t>Since its construction in 1952, traffic across the bridge</a:t>
            </a:r>
            <a:br>
              <a:rPr lang="en-US" dirty="0" smtClean="0"/>
            </a:br>
            <a:r>
              <a:rPr lang="en-US" dirty="0" smtClean="0"/>
              <a:t>has grown exponentially</a:t>
            </a:r>
          </a:p>
        </p:txBody>
      </p:sp>
      <p:grpSp>
        <p:nvGrpSpPr>
          <p:cNvPr id="253956" name="Group 41"/>
          <p:cNvGrpSpPr>
            <a:grpSpLocks/>
          </p:cNvGrpSpPr>
          <p:nvPr/>
        </p:nvGrpSpPr>
        <p:grpSpPr bwMode="auto">
          <a:xfrm>
            <a:off x="454025" y="1609726"/>
            <a:ext cx="4108450" cy="1631951"/>
            <a:chOff x="286" y="1014"/>
            <a:chExt cx="2588" cy="1028"/>
          </a:xfrm>
        </p:grpSpPr>
        <p:pic>
          <p:nvPicPr>
            <p:cNvPr id="253990" name="Picture 54" descr="jee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9" y="1014"/>
              <a:ext cx="335" cy="5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3991" name="Text Box 60"/>
            <p:cNvSpPr txBox="1">
              <a:spLocks noChangeArrowheads="1"/>
            </p:cNvSpPr>
            <p:nvPr/>
          </p:nvSpPr>
          <p:spPr bwMode="auto">
            <a:xfrm>
              <a:off x="286" y="1596"/>
              <a:ext cx="822"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solidFill>
                    <a:srgbClr val="7F7F7F"/>
                  </a:solidFill>
                </a:rPr>
                <a:t>1961</a:t>
              </a:r>
            </a:p>
            <a:p>
              <a:pPr algn="ctr" eaLnBrk="1" hangingPunct="1"/>
              <a:r>
                <a:rPr lang="en-US" dirty="0">
                  <a:solidFill>
                    <a:srgbClr val="7F7F7F"/>
                  </a:solidFill>
                </a:rPr>
                <a:t>1.5 million</a:t>
              </a:r>
            </a:p>
          </p:txBody>
        </p:sp>
      </p:grpSp>
      <p:sp>
        <p:nvSpPr>
          <p:cNvPr id="253958" name="Text Box 59"/>
          <p:cNvSpPr txBox="1">
            <a:spLocks noChangeArrowheads="1"/>
          </p:cNvSpPr>
          <p:nvPr/>
        </p:nvSpPr>
        <p:spPr bwMode="auto">
          <a:xfrm>
            <a:off x="447675" y="1609725"/>
            <a:ext cx="1304925" cy="708025"/>
          </a:xfrm>
          <a:prstGeom prst="rect">
            <a:avLst/>
          </a:prstGeom>
          <a:solidFill>
            <a:schemeClr val="bg1"/>
          </a:solidFill>
          <a:ln>
            <a:noFill/>
          </a:ln>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solidFill>
                  <a:srgbClr val="7F7F7F"/>
                </a:solidFill>
              </a:rPr>
              <a:t>1952</a:t>
            </a:r>
          </a:p>
          <a:p>
            <a:pPr algn="ctr" eaLnBrk="1" hangingPunct="1"/>
            <a:r>
              <a:rPr lang="en-US" dirty="0">
                <a:solidFill>
                  <a:srgbClr val="7F7F7F"/>
                </a:solidFill>
              </a:rPr>
              <a:t>1.1 million</a:t>
            </a:r>
          </a:p>
        </p:txBody>
      </p:sp>
      <p:pic>
        <p:nvPicPr>
          <p:cNvPr id="253959" name="Picture 51"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1950" y="1604963"/>
            <a:ext cx="1060450" cy="825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53960" name="Group 42"/>
          <p:cNvGrpSpPr>
            <a:grpSpLocks/>
          </p:cNvGrpSpPr>
          <p:nvPr/>
        </p:nvGrpSpPr>
        <p:grpSpPr bwMode="auto">
          <a:xfrm>
            <a:off x="488950" y="1600200"/>
            <a:ext cx="7969250" cy="5099050"/>
            <a:chOff x="308" y="1008"/>
            <a:chExt cx="5020" cy="3212"/>
          </a:xfrm>
        </p:grpSpPr>
        <p:sp>
          <p:nvSpPr>
            <p:cNvPr id="253961" name="Text Box 55"/>
            <p:cNvSpPr txBox="1">
              <a:spLocks noChangeArrowheads="1"/>
            </p:cNvSpPr>
            <p:nvPr/>
          </p:nvSpPr>
          <p:spPr bwMode="auto">
            <a:xfrm>
              <a:off x="308" y="3110"/>
              <a:ext cx="789"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dirty="0"/>
                <a:t>2007</a:t>
              </a:r>
            </a:p>
            <a:p>
              <a:pPr algn="ctr" eaLnBrk="1" hangingPunct="1"/>
              <a:r>
                <a:rPr lang="en-US" dirty="0"/>
                <a:t>27 Million</a:t>
              </a:r>
            </a:p>
          </p:txBody>
        </p:sp>
        <p:grpSp>
          <p:nvGrpSpPr>
            <p:cNvPr id="253962" name="Group 13"/>
            <p:cNvGrpSpPr>
              <a:grpSpLocks/>
            </p:cNvGrpSpPr>
            <p:nvPr/>
          </p:nvGrpSpPr>
          <p:grpSpPr bwMode="auto">
            <a:xfrm>
              <a:off x="1824" y="1008"/>
              <a:ext cx="3504" cy="3212"/>
              <a:chOff x="1584" y="624"/>
              <a:chExt cx="4032" cy="3696"/>
            </a:xfrm>
          </p:grpSpPr>
          <p:pic>
            <p:nvPicPr>
              <p:cNvPr id="253963" name="Picture 2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4" name="Picture 2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5" name="Picture 2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6" name="Picture 2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7" name="Picture 2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8" name="Picture 3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69" name="Picture 31"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0" name="Picture 32"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1" name="Picture 33"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2" name="Picture 3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3" name="Picture 2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4" name="Picture 3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5" name="Picture 3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6" name="Picture 3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7" name="Picture 3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2"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8" name="Picture 3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79" name="Picture 4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 y="3177"/>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0" name="Picture 41" descr="je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 y="3792"/>
                <a:ext cx="76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1" name="Picture 43"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62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2" name="Picture 44"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3" name="Picture 45"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4" name="Picture 46"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5" name="Picture 47"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0" y="316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6" name="Picture 48"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544"/>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7" name="Picture 49"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1872"/>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8" name="Picture 50" descr="jee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1248"/>
                <a:ext cx="768" cy="5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3989" name="Picture 66" descr="je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8" y="3792"/>
                <a:ext cx="76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40" name="Rectangle 39"/>
          <p:cNvSpPr/>
          <p:nvPr/>
        </p:nvSpPr>
        <p:spPr>
          <a:xfrm>
            <a:off x="0" y="0"/>
            <a:ext cx="9144000" cy="6858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p:cNvSpPr>
            <a:spLocks noChangeArrowheads="1"/>
          </p:cNvSpPr>
          <p:nvPr/>
        </p:nvSpPr>
        <p:spPr bwMode="auto">
          <a:xfrm>
            <a:off x="24581" y="6553200"/>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b="0" dirty="0">
                <a:latin typeface="+mj-lt"/>
              </a:rPr>
              <a:t>[Maryland Transportation Authority, 2007]</a:t>
            </a:r>
          </a:p>
        </p:txBody>
      </p:sp>
    </p:spTree>
    <p:extLst>
      <p:ext uri="{BB962C8B-B14F-4D97-AF65-F5344CB8AC3E}">
        <p14:creationId xmlns:p14="http://schemas.microsoft.com/office/powerpoint/2010/main" val="78589163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4124325" y="1905000"/>
            <a:ext cx="4935538" cy="3940175"/>
            <a:chOff x="2598" y="1200"/>
            <a:chExt cx="3109" cy="2482"/>
          </a:xfrm>
        </p:grpSpPr>
        <p:pic>
          <p:nvPicPr>
            <p:cNvPr id="19047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28" y="1200"/>
              <a:ext cx="2730" cy="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71" name="Text Box 3"/>
            <p:cNvSpPr txBox="1">
              <a:spLocks noChangeArrowheads="1"/>
            </p:cNvSpPr>
            <p:nvPr/>
          </p:nvSpPr>
          <p:spPr bwMode="auto">
            <a:xfrm>
              <a:off x="5150" y="2880"/>
              <a:ext cx="557"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kern="1200">
                  <a:solidFill>
                    <a:srgbClr val="000000"/>
                  </a:solidFill>
                  <a:ea typeface="+mn-ea"/>
                  <a:cs typeface="+mn-cs"/>
                </a:rPr>
                <a:t>scent</a:t>
              </a:r>
            </a:p>
            <a:p>
              <a:pPr eaLnBrk="1" hangingPunct="1"/>
              <a:r>
                <a:rPr lang="en-US" kern="1200">
                  <a:solidFill>
                    <a:srgbClr val="000000"/>
                  </a:solidFill>
                  <a:ea typeface="+mn-ea"/>
                  <a:cs typeface="+mn-cs"/>
                </a:rPr>
                <a:t>source</a:t>
              </a:r>
            </a:p>
          </p:txBody>
        </p:sp>
        <p:sp>
          <p:nvSpPr>
            <p:cNvPr id="190472" name="Rectangle 4"/>
            <p:cNvSpPr>
              <a:spLocks noChangeArrowheads="1"/>
            </p:cNvSpPr>
            <p:nvPr/>
          </p:nvSpPr>
          <p:spPr bwMode="auto">
            <a:xfrm>
              <a:off x="2598" y="1290"/>
              <a:ext cx="613" cy="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kern="1200">
                <a:latin typeface="Calibri"/>
                <a:ea typeface="+mn-ea"/>
                <a:cs typeface="+mn-cs"/>
              </a:endParaRPr>
            </a:p>
          </p:txBody>
        </p:sp>
      </p:grpSp>
      <p:sp>
        <p:nvSpPr>
          <p:cNvPr id="190467" name="Rectangle 5"/>
          <p:cNvSpPr>
            <a:spLocks noGrp="1" noChangeArrowheads="1"/>
          </p:cNvSpPr>
          <p:nvPr>
            <p:ph type="title" idx="4294967295"/>
          </p:nvPr>
        </p:nvSpPr>
        <p:spPr>
          <a:xfrm>
            <a:off x="76200" y="152400"/>
            <a:ext cx="9067800" cy="904875"/>
          </a:xfrm>
          <a:noFill/>
        </p:spPr>
        <p:txBody>
          <a:bodyPr lIns="63500" tIns="25400" rIns="63500" bIns="25400"/>
          <a:lstStyle/>
          <a:p>
            <a:pPr eaLnBrk="1" hangingPunct="1"/>
            <a:r>
              <a:rPr lang="en-US" smtClean="0"/>
              <a:t>The way a dog sniffs does not contaminate </a:t>
            </a:r>
            <a:br>
              <a:rPr lang="en-US" smtClean="0"/>
            </a:br>
            <a:r>
              <a:rPr lang="en-US" smtClean="0"/>
              <a:t>the vapor stream from the scent source</a:t>
            </a:r>
          </a:p>
        </p:txBody>
      </p:sp>
      <p:sp>
        <p:nvSpPr>
          <p:cNvPr id="190468" name="Text Box 6"/>
          <p:cNvSpPr txBox="1">
            <a:spLocks noChangeArrowheads="1"/>
          </p:cNvSpPr>
          <p:nvPr/>
        </p:nvSpPr>
        <p:spPr bwMode="auto">
          <a:xfrm>
            <a:off x="3738563" y="6481763"/>
            <a:ext cx="165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eaLnBrk="1" hangingPunct="1"/>
            <a:r>
              <a:rPr lang="en-US" sz="1400" kern="1200">
                <a:solidFill>
                  <a:srgbClr val="000000"/>
                </a:solidFill>
                <a:ea typeface="+mn-ea"/>
                <a:cs typeface="+mn-cs"/>
              </a:rPr>
              <a:t>[Settles et al., 2002]</a:t>
            </a:r>
          </a:p>
        </p:txBody>
      </p:sp>
      <p:pic>
        <p:nvPicPr>
          <p:cNvPr id="190469"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8600" y="1938338"/>
            <a:ext cx="3678238" cy="3903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r="12500" b="22223"/>
          <a:stretch>
            <a:fillRect/>
          </a:stretch>
        </p:blipFill>
        <p:spPr bwMode="auto">
          <a:xfrm>
            <a:off x="8077200" y="6216650"/>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061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ChangeArrowheads="1"/>
          </p:cNvSpPr>
          <p:nvPr/>
        </p:nvSpPr>
        <p:spPr bwMode="auto">
          <a:xfrm>
            <a:off x="76200" y="2526522"/>
            <a:ext cx="3635375" cy="199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eaLnBrk="0" hangingPunct="0"/>
            <a:r>
              <a:rPr lang="en-US" sz="1800" b="1" kern="1200" dirty="0">
                <a:solidFill>
                  <a:srgbClr val="000000">
                    <a:lumMod val="95000"/>
                    <a:lumOff val="5000"/>
                  </a:srgbClr>
                </a:solidFill>
                <a:latin typeface="Calibri"/>
                <a:ea typeface="+mn-ea"/>
                <a:cs typeface="+mn-cs"/>
              </a:rPr>
              <a:t>Adsorbed </a:t>
            </a:r>
            <a:r>
              <a:rPr lang="en-US" sz="1800" b="1" kern="1200" dirty="0" err="1">
                <a:solidFill>
                  <a:srgbClr val="000000">
                    <a:lumMod val="95000"/>
                    <a:lumOff val="5000"/>
                  </a:srgbClr>
                </a:solidFill>
                <a:latin typeface="Calibri"/>
                <a:ea typeface="+mn-ea"/>
                <a:cs typeface="+mn-cs"/>
              </a:rPr>
              <a:t>HOAc</a:t>
            </a:r>
            <a:r>
              <a:rPr lang="en-US" sz="1800" b="1" kern="1200" dirty="0">
                <a:solidFill>
                  <a:srgbClr val="000000">
                    <a:lumMod val="95000"/>
                    <a:lumOff val="5000"/>
                  </a:srgbClr>
                </a:solidFill>
                <a:latin typeface="Calibri"/>
                <a:ea typeface="+mn-ea"/>
                <a:cs typeface="+mn-cs"/>
              </a:rPr>
              <a:t> allows </a:t>
            </a:r>
            <a:br>
              <a:rPr lang="en-US" sz="1800" b="1" kern="1200" dirty="0">
                <a:solidFill>
                  <a:srgbClr val="000000">
                    <a:lumMod val="95000"/>
                    <a:lumOff val="5000"/>
                  </a:srgbClr>
                </a:solidFill>
                <a:latin typeface="Calibri"/>
                <a:ea typeface="+mn-ea"/>
                <a:cs typeface="+mn-cs"/>
              </a:rPr>
            </a:br>
            <a:r>
              <a:rPr lang="en-US" sz="1800" b="1" kern="1200" dirty="0">
                <a:solidFill>
                  <a:srgbClr val="000000">
                    <a:lumMod val="95000"/>
                    <a:lumOff val="5000"/>
                  </a:srgbClr>
                </a:solidFill>
                <a:latin typeface="Calibri"/>
                <a:ea typeface="+mn-ea"/>
                <a:cs typeface="+mn-cs"/>
              </a:rPr>
              <a:t>the growth of siderite</a:t>
            </a:r>
          </a:p>
          <a:p>
            <a:pPr eaLnBrk="0" hangingPunct="0"/>
            <a:endParaRPr lang="en-US" sz="1800" b="1" kern="1200" dirty="0">
              <a:solidFill>
                <a:srgbClr val="000000">
                  <a:lumMod val="95000"/>
                  <a:lumOff val="5000"/>
                </a:srgbClr>
              </a:solidFill>
              <a:latin typeface="Calibri"/>
              <a:ea typeface="+mn-ea"/>
              <a:cs typeface="+mn-cs"/>
            </a:endParaRPr>
          </a:p>
          <a:p>
            <a:pPr eaLnBrk="0" hangingPunct="0"/>
            <a:endParaRPr lang="en-US" sz="1800" b="1" kern="1200" dirty="0">
              <a:solidFill>
                <a:srgbClr val="000000">
                  <a:lumMod val="95000"/>
                  <a:lumOff val="5000"/>
                </a:srgbClr>
              </a:solidFill>
              <a:latin typeface="Calibri"/>
              <a:ea typeface="+mn-ea"/>
              <a:cs typeface="+mn-cs"/>
            </a:endParaRPr>
          </a:p>
          <a:p>
            <a:pPr eaLnBrk="0" hangingPunct="0"/>
            <a:endParaRPr lang="en-US" sz="1800" b="1" kern="1200" dirty="0">
              <a:solidFill>
                <a:srgbClr val="000000">
                  <a:lumMod val="95000"/>
                  <a:lumOff val="5000"/>
                </a:srgbClr>
              </a:solidFill>
              <a:latin typeface="Calibri"/>
              <a:ea typeface="+mn-ea"/>
              <a:cs typeface="+mn-cs"/>
            </a:endParaRPr>
          </a:p>
          <a:p>
            <a:pPr eaLnBrk="0" hangingPunct="0"/>
            <a:r>
              <a:rPr lang="en-US" sz="1800" b="1" kern="1200" dirty="0">
                <a:solidFill>
                  <a:srgbClr val="000000">
                    <a:lumMod val="95000"/>
                    <a:lumOff val="5000"/>
                  </a:srgbClr>
                </a:solidFill>
                <a:latin typeface="Calibri"/>
                <a:ea typeface="+mn-ea"/>
                <a:cs typeface="+mn-cs"/>
              </a:rPr>
              <a:t>A thick siderite layer protects </a:t>
            </a:r>
            <a:br>
              <a:rPr lang="en-US" sz="1800" b="1" kern="1200" dirty="0">
                <a:solidFill>
                  <a:srgbClr val="000000">
                    <a:lumMod val="95000"/>
                    <a:lumOff val="5000"/>
                  </a:srgbClr>
                </a:solidFill>
                <a:latin typeface="Calibri"/>
                <a:ea typeface="+mn-ea"/>
                <a:cs typeface="+mn-cs"/>
              </a:rPr>
            </a:br>
            <a:r>
              <a:rPr lang="en-US" sz="1800" b="1" kern="1200" dirty="0">
                <a:solidFill>
                  <a:srgbClr val="000000">
                    <a:lumMod val="95000"/>
                    <a:lumOff val="5000"/>
                  </a:srgbClr>
                </a:solidFill>
                <a:latin typeface="Calibri"/>
                <a:ea typeface="+mn-ea"/>
                <a:cs typeface="+mn-cs"/>
              </a:rPr>
              <a:t>the steel from corrosion</a:t>
            </a:r>
          </a:p>
        </p:txBody>
      </p:sp>
      <p:sp>
        <p:nvSpPr>
          <p:cNvPr id="137220" name="Text Box 4"/>
          <p:cNvSpPr txBox="1">
            <a:spLocks noChangeArrowheads="1"/>
          </p:cNvSpPr>
          <p:nvPr/>
        </p:nvSpPr>
        <p:spPr bwMode="auto">
          <a:xfrm>
            <a:off x="3773579" y="6078538"/>
            <a:ext cx="16158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algn="ctr"/>
            <a:r>
              <a:rPr lang="en-US" sz="2400" kern="1200" dirty="0">
                <a:solidFill>
                  <a:srgbClr val="000000"/>
                </a:solidFill>
                <a:ea typeface="+mn-ea"/>
                <a:cs typeface="+mn-cs"/>
              </a:rPr>
              <a:t>Questions?</a:t>
            </a:r>
          </a:p>
        </p:txBody>
      </p:sp>
      <p:sp>
        <p:nvSpPr>
          <p:cNvPr id="226308" name="Text Box 5"/>
          <p:cNvSpPr txBox="1">
            <a:spLocks noChangeArrowheads="1"/>
          </p:cNvSpPr>
          <p:nvPr/>
        </p:nvSpPr>
        <p:spPr bwMode="auto">
          <a:xfrm>
            <a:off x="76200" y="76200"/>
            <a:ext cx="8997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r>
              <a:rPr lang="en-US" sz="2800" kern="1200">
                <a:solidFill>
                  <a:srgbClr val="000000"/>
                </a:solidFill>
                <a:ea typeface="+mn-ea"/>
                <a:cs typeface="+mn-cs"/>
              </a:rPr>
              <a:t>In summary, high concentrations of acetic acid</a:t>
            </a:r>
            <a:br>
              <a:rPr lang="en-US" sz="2800" kern="1200">
                <a:solidFill>
                  <a:srgbClr val="000000"/>
                </a:solidFill>
                <a:ea typeface="+mn-ea"/>
                <a:cs typeface="+mn-cs"/>
              </a:rPr>
            </a:br>
            <a:r>
              <a:rPr lang="en-US" sz="2800" kern="1200">
                <a:solidFill>
                  <a:srgbClr val="000000"/>
                </a:solidFill>
                <a:ea typeface="+mn-ea"/>
                <a:cs typeface="+mn-cs"/>
              </a:rPr>
              <a:t>help protect steel from corrosion</a:t>
            </a:r>
          </a:p>
        </p:txBody>
      </p:sp>
      <p:grpSp>
        <p:nvGrpSpPr>
          <p:cNvPr id="226309" name="Group 49"/>
          <p:cNvGrpSpPr>
            <a:grpSpLocks/>
          </p:cNvGrpSpPr>
          <p:nvPr/>
        </p:nvGrpSpPr>
        <p:grpSpPr bwMode="auto">
          <a:xfrm>
            <a:off x="3810000" y="1981200"/>
            <a:ext cx="5257800" cy="2895600"/>
            <a:chOff x="381000" y="2514600"/>
            <a:chExt cx="8458200" cy="3581400"/>
          </a:xfrm>
        </p:grpSpPr>
        <p:sp>
          <p:nvSpPr>
            <p:cNvPr id="8" name="Rectangle 7"/>
            <p:cNvSpPr/>
            <p:nvPr/>
          </p:nvSpPr>
          <p:spPr>
            <a:xfrm>
              <a:off x="381000" y="2514600"/>
              <a:ext cx="8458200" cy="358140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dirty="0">
                <a:solidFill>
                  <a:srgbClr val="FFFFFF"/>
                </a:solidFill>
              </a:endParaRPr>
            </a:p>
          </p:txBody>
        </p:sp>
        <p:sp>
          <p:nvSpPr>
            <p:cNvPr id="9" name="Rectangle 8"/>
            <p:cNvSpPr/>
            <p:nvPr/>
          </p:nvSpPr>
          <p:spPr>
            <a:xfrm>
              <a:off x="381000" y="4419182"/>
              <a:ext cx="8458200" cy="1676818"/>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000" kern="1200" dirty="0">
                  <a:solidFill>
                    <a:srgbClr val="FFFFFF"/>
                  </a:solidFill>
                </a:rPr>
                <a:t>Steel</a:t>
              </a:r>
            </a:p>
          </p:txBody>
        </p:sp>
        <p:sp>
          <p:nvSpPr>
            <p:cNvPr id="10" name="Rectangle 9"/>
            <p:cNvSpPr/>
            <p:nvPr/>
          </p:nvSpPr>
          <p:spPr>
            <a:xfrm rot="10800000" flipV="1">
              <a:off x="381000" y="4419182"/>
              <a:ext cx="8458200" cy="3043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kern="1200" dirty="0">
                  <a:solidFill>
                    <a:srgbClr val="FFFFFF"/>
                  </a:solidFill>
                </a:rPr>
                <a:t>Fe</a:t>
              </a:r>
              <a:r>
                <a:rPr lang="en-US" sz="1800" kern="1200" baseline="-25000" dirty="0">
                  <a:solidFill>
                    <a:srgbClr val="FFFFFF"/>
                  </a:solidFill>
                </a:rPr>
                <a:t>3+x</a:t>
              </a:r>
              <a:r>
                <a:rPr lang="en-US" sz="1800" kern="1200" dirty="0">
                  <a:solidFill>
                    <a:srgbClr val="FFFFFF"/>
                  </a:solidFill>
                </a:rPr>
                <a:t> O</a:t>
              </a:r>
              <a:r>
                <a:rPr lang="en-US" sz="1800" kern="1200" baseline="-25000" dirty="0">
                  <a:solidFill>
                    <a:srgbClr val="FFFFFF"/>
                  </a:solidFill>
                </a:rPr>
                <a:t>4-y</a:t>
              </a:r>
              <a:endParaRPr lang="en-US" sz="1800" kern="1200" dirty="0">
                <a:solidFill>
                  <a:srgbClr val="FFFFFF"/>
                </a:solidFill>
              </a:endParaRPr>
            </a:p>
          </p:txBody>
        </p:sp>
        <p:sp>
          <p:nvSpPr>
            <p:cNvPr id="11" name="Rectangle 10"/>
            <p:cNvSpPr/>
            <p:nvPr/>
          </p:nvSpPr>
          <p:spPr>
            <a:xfrm rot="10800000" flipV="1">
              <a:off x="381000" y="3887078"/>
              <a:ext cx="8458200" cy="455529"/>
            </a:xfrm>
            <a:prstGeom prst="rect">
              <a:avLst/>
            </a:prstGeom>
            <a:blipFill>
              <a:blip r:embed="rId3" cstate="print">
                <a:extLst>
                  <a:ext uri="{28A0092B-C50C-407E-A947-70E740481C1C}">
                    <a14:useLocalDpi xmlns:a14="http://schemas.microsoft.com/office/drawing/2010/main"/>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kern="1200" dirty="0">
                  <a:solidFill>
                    <a:srgbClr val="000000"/>
                  </a:solidFill>
                </a:rPr>
                <a:t>FeCO</a:t>
              </a:r>
              <a:r>
                <a:rPr lang="en-US" sz="1800" kern="1200" baseline="-25000" dirty="0">
                  <a:solidFill>
                    <a:srgbClr val="000000"/>
                  </a:solidFill>
                </a:rPr>
                <a:t>3</a:t>
              </a:r>
              <a:endParaRPr lang="en-US" sz="1800" kern="1200" dirty="0">
                <a:solidFill>
                  <a:srgbClr val="000000"/>
                </a:solidFill>
              </a:endParaRPr>
            </a:p>
          </p:txBody>
        </p:sp>
        <p:grpSp>
          <p:nvGrpSpPr>
            <p:cNvPr id="226317" name="Group 47"/>
            <p:cNvGrpSpPr>
              <a:grpSpLocks/>
            </p:cNvGrpSpPr>
            <p:nvPr/>
          </p:nvGrpSpPr>
          <p:grpSpPr bwMode="auto">
            <a:xfrm>
              <a:off x="457200" y="4267200"/>
              <a:ext cx="8382000" cy="152400"/>
              <a:chOff x="457200" y="4267200"/>
              <a:chExt cx="8382000" cy="152400"/>
            </a:xfrm>
          </p:grpSpPr>
          <p:sp>
            <p:nvSpPr>
              <p:cNvPr id="13" name="Oval 12"/>
              <p:cNvSpPr/>
              <p:nvPr/>
            </p:nvSpPr>
            <p:spPr>
              <a:xfrm>
                <a:off x="457613"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14" name="Oval 13"/>
              <p:cNvSpPr/>
              <p:nvPr/>
            </p:nvSpPr>
            <p:spPr>
              <a:xfrm>
                <a:off x="687456" y="4267994"/>
                <a:ext cx="150675"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15" name="Oval 14"/>
              <p:cNvSpPr/>
              <p:nvPr/>
            </p:nvSpPr>
            <p:spPr>
              <a:xfrm>
                <a:off x="914745"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16" name="Oval 15"/>
              <p:cNvSpPr/>
              <p:nvPr/>
            </p:nvSpPr>
            <p:spPr>
              <a:xfrm>
                <a:off x="1144588" y="4267994"/>
                <a:ext cx="150674"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17" name="Oval 16"/>
              <p:cNvSpPr/>
              <p:nvPr/>
            </p:nvSpPr>
            <p:spPr>
              <a:xfrm>
                <a:off x="1371875"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18" name="Oval 17"/>
              <p:cNvSpPr/>
              <p:nvPr/>
            </p:nvSpPr>
            <p:spPr>
              <a:xfrm>
                <a:off x="1601718" y="4267994"/>
                <a:ext cx="150675"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19" name="Oval 18"/>
              <p:cNvSpPr/>
              <p:nvPr/>
            </p:nvSpPr>
            <p:spPr>
              <a:xfrm>
                <a:off x="1829007"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20" name="Oval 19"/>
              <p:cNvSpPr/>
              <p:nvPr/>
            </p:nvSpPr>
            <p:spPr>
              <a:xfrm>
                <a:off x="2058850" y="4267994"/>
                <a:ext cx="150674"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21" name="Oval 20"/>
              <p:cNvSpPr/>
              <p:nvPr/>
            </p:nvSpPr>
            <p:spPr>
              <a:xfrm>
                <a:off x="2286137"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22" name="Oval 21"/>
              <p:cNvSpPr/>
              <p:nvPr/>
            </p:nvSpPr>
            <p:spPr>
              <a:xfrm>
                <a:off x="2515980" y="4267994"/>
                <a:ext cx="150675"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23" name="Oval 22"/>
              <p:cNvSpPr/>
              <p:nvPr/>
            </p:nvSpPr>
            <p:spPr>
              <a:xfrm>
                <a:off x="2743269"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24" name="Oval 23"/>
              <p:cNvSpPr/>
              <p:nvPr/>
            </p:nvSpPr>
            <p:spPr>
              <a:xfrm>
                <a:off x="2973112" y="4267994"/>
                <a:ext cx="150674"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25" name="Oval 24"/>
              <p:cNvSpPr/>
              <p:nvPr/>
            </p:nvSpPr>
            <p:spPr>
              <a:xfrm>
                <a:off x="3200400"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26" name="Oval 25"/>
              <p:cNvSpPr/>
              <p:nvPr/>
            </p:nvSpPr>
            <p:spPr>
              <a:xfrm>
                <a:off x="3430242" y="4267994"/>
                <a:ext cx="150675"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27" name="Oval 26"/>
              <p:cNvSpPr/>
              <p:nvPr/>
            </p:nvSpPr>
            <p:spPr>
              <a:xfrm>
                <a:off x="3657531"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28" name="Oval 27"/>
              <p:cNvSpPr/>
              <p:nvPr/>
            </p:nvSpPr>
            <p:spPr>
              <a:xfrm>
                <a:off x="3887374" y="4267994"/>
                <a:ext cx="150674"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29" name="Oval 28"/>
              <p:cNvSpPr/>
              <p:nvPr/>
            </p:nvSpPr>
            <p:spPr>
              <a:xfrm>
                <a:off x="4114662"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30" name="Oval 29"/>
              <p:cNvSpPr/>
              <p:nvPr/>
            </p:nvSpPr>
            <p:spPr>
              <a:xfrm>
                <a:off x="4344504" y="4267994"/>
                <a:ext cx="150675"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31" name="Oval 30"/>
              <p:cNvSpPr/>
              <p:nvPr/>
            </p:nvSpPr>
            <p:spPr>
              <a:xfrm>
                <a:off x="4571793"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32" name="Oval 31"/>
              <p:cNvSpPr/>
              <p:nvPr/>
            </p:nvSpPr>
            <p:spPr>
              <a:xfrm>
                <a:off x="4801636" y="4267994"/>
                <a:ext cx="150674"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33" name="Oval 32"/>
              <p:cNvSpPr/>
              <p:nvPr/>
            </p:nvSpPr>
            <p:spPr>
              <a:xfrm>
                <a:off x="5028924"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34" name="Oval 33"/>
              <p:cNvSpPr/>
              <p:nvPr/>
            </p:nvSpPr>
            <p:spPr>
              <a:xfrm>
                <a:off x="5258766" y="4267994"/>
                <a:ext cx="150675"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35" name="Oval 34"/>
              <p:cNvSpPr/>
              <p:nvPr/>
            </p:nvSpPr>
            <p:spPr>
              <a:xfrm>
                <a:off x="5486055"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36" name="Oval 35"/>
              <p:cNvSpPr/>
              <p:nvPr/>
            </p:nvSpPr>
            <p:spPr>
              <a:xfrm>
                <a:off x="5715898" y="4267994"/>
                <a:ext cx="150674"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37" name="Oval 36"/>
              <p:cNvSpPr/>
              <p:nvPr/>
            </p:nvSpPr>
            <p:spPr>
              <a:xfrm>
                <a:off x="5943186"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38" name="Oval 37"/>
              <p:cNvSpPr/>
              <p:nvPr/>
            </p:nvSpPr>
            <p:spPr>
              <a:xfrm>
                <a:off x="6173028" y="4267994"/>
                <a:ext cx="150675"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39" name="Oval 38"/>
              <p:cNvSpPr/>
              <p:nvPr/>
            </p:nvSpPr>
            <p:spPr>
              <a:xfrm>
                <a:off x="6400317"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40" name="Oval 39"/>
              <p:cNvSpPr/>
              <p:nvPr/>
            </p:nvSpPr>
            <p:spPr>
              <a:xfrm>
                <a:off x="6630160" y="4267994"/>
                <a:ext cx="150674"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41" name="Oval 40"/>
              <p:cNvSpPr/>
              <p:nvPr/>
            </p:nvSpPr>
            <p:spPr>
              <a:xfrm>
                <a:off x="6857448"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42" name="Oval 41"/>
              <p:cNvSpPr/>
              <p:nvPr/>
            </p:nvSpPr>
            <p:spPr>
              <a:xfrm>
                <a:off x="7087290" y="4267994"/>
                <a:ext cx="150675"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43" name="Oval 42"/>
              <p:cNvSpPr/>
              <p:nvPr/>
            </p:nvSpPr>
            <p:spPr>
              <a:xfrm>
                <a:off x="7314579"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44" name="Oval 43"/>
              <p:cNvSpPr/>
              <p:nvPr/>
            </p:nvSpPr>
            <p:spPr>
              <a:xfrm>
                <a:off x="7544422" y="4267994"/>
                <a:ext cx="150674"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45" name="Oval 44"/>
              <p:cNvSpPr/>
              <p:nvPr/>
            </p:nvSpPr>
            <p:spPr>
              <a:xfrm>
                <a:off x="7771710"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46" name="Oval 45"/>
              <p:cNvSpPr/>
              <p:nvPr/>
            </p:nvSpPr>
            <p:spPr>
              <a:xfrm>
                <a:off x="8001552" y="4267994"/>
                <a:ext cx="150675"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47" name="Oval 46"/>
              <p:cNvSpPr/>
              <p:nvPr/>
            </p:nvSpPr>
            <p:spPr>
              <a:xfrm>
                <a:off x="8228842"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48" name="Oval 47"/>
              <p:cNvSpPr/>
              <p:nvPr/>
            </p:nvSpPr>
            <p:spPr>
              <a:xfrm>
                <a:off x="8458684" y="4267994"/>
                <a:ext cx="150674"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sp>
            <p:nvSpPr>
              <p:cNvPr id="49" name="Oval 48"/>
              <p:cNvSpPr/>
              <p:nvPr/>
            </p:nvSpPr>
            <p:spPr>
              <a:xfrm>
                <a:off x="8685972" y="4267994"/>
                <a:ext cx="153228" cy="151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grpSp>
      </p:grpSp>
      <p:sp>
        <p:nvSpPr>
          <p:cNvPr id="226310" name="Line 51"/>
          <p:cNvSpPr>
            <a:spLocks noChangeShapeType="1"/>
          </p:cNvSpPr>
          <p:nvPr/>
        </p:nvSpPr>
        <p:spPr bwMode="auto">
          <a:xfrm>
            <a:off x="2667000" y="3048000"/>
            <a:ext cx="838200" cy="381000"/>
          </a:xfrm>
          <a:prstGeom prst="line">
            <a:avLst/>
          </a:prstGeom>
          <a:noFill/>
          <a:ln w="57150">
            <a:solidFill>
              <a:schemeClr val="tx1">
                <a:lumMod val="95000"/>
                <a:lumOff val="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kern="1200">
              <a:solidFill>
                <a:srgbClr val="000000">
                  <a:lumMod val="95000"/>
                  <a:lumOff val="5000"/>
                </a:srgbClr>
              </a:solidFill>
              <a:latin typeface="Calibri"/>
              <a:ea typeface="+mn-ea"/>
              <a:cs typeface="+mn-cs"/>
            </a:endParaRPr>
          </a:p>
        </p:txBody>
      </p:sp>
      <p:sp>
        <p:nvSpPr>
          <p:cNvPr id="226311" name="Line 52"/>
          <p:cNvSpPr>
            <a:spLocks noChangeShapeType="1"/>
          </p:cNvSpPr>
          <p:nvPr/>
        </p:nvSpPr>
        <p:spPr bwMode="auto">
          <a:xfrm flipV="1">
            <a:off x="2667000" y="3505200"/>
            <a:ext cx="838200" cy="381000"/>
          </a:xfrm>
          <a:prstGeom prst="line">
            <a:avLst/>
          </a:prstGeom>
          <a:noFill/>
          <a:ln w="57150">
            <a:solidFill>
              <a:schemeClr val="tx1">
                <a:lumMod val="95000"/>
                <a:lumOff val="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kern="1200">
              <a:solidFill>
                <a:srgbClr val="000000">
                  <a:lumMod val="95000"/>
                  <a:lumOff val="5000"/>
                </a:srgbClr>
              </a:solidFill>
              <a:latin typeface="Calibri"/>
              <a:ea typeface="+mn-ea"/>
              <a:cs typeface="+mn-cs"/>
            </a:endParaRPr>
          </a:p>
        </p:txBody>
      </p:sp>
      <p:pic>
        <p:nvPicPr>
          <p:cNvPr id="226312" name="Picture 7"/>
          <p:cNvPicPr>
            <a:picLocks noChangeAspect="1" noChangeArrowheads="1"/>
          </p:cNvPicPr>
          <p:nvPr/>
        </p:nvPicPr>
        <p:blipFill>
          <a:blip r:embed="rId4" cstate="email">
            <a:extLst>
              <a:ext uri="{28A0092B-C50C-407E-A947-70E740481C1C}">
                <a14:useLocalDpi xmlns:a14="http://schemas.microsoft.com/office/drawing/2010/main"/>
              </a:ext>
            </a:extLst>
          </a:blip>
          <a:srcRect r="12500" b="22223"/>
          <a:stretch>
            <a:fillRect/>
          </a:stretch>
        </p:blipFill>
        <p:spPr bwMode="auto">
          <a:xfrm>
            <a:off x="8059738" y="6172200"/>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0977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7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TextBox 1"/>
          <p:cNvSpPr txBox="1">
            <a:spLocks noChangeArrowheads="1"/>
          </p:cNvSpPr>
          <p:nvPr/>
        </p:nvSpPr>
        <p:spPr bwMode="auto">
          <a:xfrm>
            <a:off x="1295400" y="1371600"/>
            <a:ext cx="2817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800" b="1">
                <a:solidFill>
                  <a:schemeClr val="tx1"/>
                </a:solidFill>
                <a:latin typeface="Calibri" panose="020F0502020204030204" pitchFamily="34" charset="0"/>
                <a:cs typeface="Arial" panose="020B0604020202020204" pitchFamily="34" charset="0"/>
              </a:defRPr>
            </a:lvl1pPr>
            <a:lvl2pPr marL="742950" indent="-285750">
              <a:defRPr sz="2800" b="1">
                <a:solidFill>
                  <a:schemeClr val="tx1"/>
                </a:solidFill>
                <a:latin typeface="Calibri" panose="020F0502020204030204" pitchFamily="34" charset="0"/>
                <a:cs typeface="Arial" panose="020B0604020202020204" pitchFamily="34" charset="0"/>
              </a:defRPr>
            </a:lvl2pPr>
            <a:lvl3pPr marL="1143000" indent="-228600">
              <a:defRPr sz="2800" b="1">
                <a:solidFill>
                  <a:schemeClr val="tx1"/>
                </a:solidFill>
                <a:latin typeface="Calibri" panose="020F0502020204030204" pitchFamily="34" charset="0"/>
                <a:cs typeface="Arial" panose="020B0604020202020204" pitchFamily="34" charset="0"/>
              </a:defRPr>
            </a:lvl3pPr>
            <a:lvl4pPr marL="1600200" indent="-228600">
              <a:defRPr sz="2800" b="1">
                <a:solidFill>
                  <a:schemeClr val="tx1"/>
                </a:solidFill>
                <a:latin typeface="Calibri" panose="020F0502020204030204" pitchFamily="34" charset="0"/>
                <a:cs typeface="Arial" panose="020B0604020202020204" pitchFamily="34" charset="0"/>
              </a:defRPr>
            </a:lvl4pPr>
            <a:lvl5pPr marL="2057400" indent="-228600">
              <a:defRPr sz="28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9pPr>
          </a:lstStyle>
          <a:p>
            <a:pPr algn="r" eaLnBrk="0" hangingPunct="0"/>
            <a:r>
              <a:rPr lang="en-US" altLang="en-US" dirty="0" smtClean="0">
                <a:solidFill>
                  <a:srgbClr val="FFFFFF"/>
                </a:solidFill>
              </a:rPr>
              <a:t>Build your talk on</a:t>
            </a:r>
          </a:p>
          <a:p>
            <a:pPr algn="r" eaLnBrk="0" hangingPunct="0"/>
            <a:r>
              <a:rPr lang="en-US" altLang="en-US" sz="4400" dirty="0" smtClean="0">
                <a:solidFill>
                  <a:srgbClr val="FFFFFF"/>
                </a:solidFill>
              </a:rPr>
              <a:t>messages</a:t>
            </a:r>
          </a:p>
        </p:txBody>
      </p:sp>
      <p:sp>
        <p:nvSpPr>
          <p:cNvPr id="576515" name="Line 11"/>
          <p:cNvSpPr>
            <a:spLocks noChangeShapeType="1"/>
          </p:cNvSpPr>
          <p:nvPr/>
        </p:nvSpPr>
        <p:spPr bwMode="auto">
          <a:xfrm flipV="1">
            <a:off x="9677400" y="6172200"/>
            <a:ext cx="296863" cy="90011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eaLnBrk="0" hangingPunct="0"/>
            <a:endParaRPr lang="en-US" sz="2800" smtClean="0">
              <a:solidFill>
                <a:srgbClr val="FFFFFF"/>
              </a:solidFill>
            </a:endParaRPr>
          </a:p>
        </p:txBody>
      </p:sp>
      <p:sp>
        <p:nvSpPr>
          <p:cNvPr id="21" name="TextBox 20"/>
          <p:cNvSpPr txBox="1">
            <a:spLocks noChangeArrowheads="1"/>
          </p:cNvSpPr>
          <p:nvPr/>
        </p:nvSpPr>
        <p:spPr bwMode="auto">
          <a:xfrm>
            <a:off x="5421313" y="4267200"/>
            <a:ext cx="1881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800" b="1">
                <a:solidFill>
                  <a:schemeClr val="tx1"/>
                </a:solidFill>
                <a:latin typeface="Calibri" panose="020F0502020204030204" pitchFamily="34" charset="0"/>
                <a:cs typeface="Arial" panose="020B0604020202020204" pitchFamily="34" charset="0"/>
              </a:defRPr>
            </a:lvl1pPr>
            <a:lvl2pPr marL="742950" indent="-285750">
              <a:defRPr sz="2800" b="1">
                <a:solidFill>
                  <a:schemeClr val="tx1"/>
                </a:solidFill>
                <a:latin typeface="Calibri" panose="020F0502020204030204" pitchFamily="34" charset="0"/>
                <a:cs typeface="Arial" panose="020B0604020202020204" pitchFamily="34" charset="0"/>
              </a:defRPr>
            </a:lvl2pPr>
            <a:lvl3pPr marL="1143000" indent="-228600">
              <a:defRPr sz="2800" b="1">
                <a:solidFill>
                  <a:schemeClr val="tx1"/>
                </a:solidFill>
                <a:latin typeface="Calibri" panose="020F0502020204030204" pitchFamily="34" charset="0"/>
                <a:cs typeface="Arial" panose="020B0604020202020204" pitchFamily="34" charset="0"/>
              </a:defRPr>
            </a:lvl3pPr>
            <a:lvl4pPr marL="1600200" indent="-228600">
              <a:defRPr sz="2800" b="1">
                <a:solidFill>
                  <a:schemeClr val="tx1"/>
                </a:solidFill>
                <a:latin typeface="Calibri" panose="020F0502020204030204" pitchFamily="34" charset="0"/>
                <a:cs typeface="Arial" panose="020B0604020202020204" pitchFamily="34" charset="0"/>
              </a:defRPr>
            </a:lvl4pPr>
            <a:lvl5pPr marL="2057400" indent="-228600">
              <a:defRPr sz="28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9pPr>
          </a:lstStyle>
          <a:p>
            <a:pPr algn="r" eaLnBrk="0" hangingPunct="0"/>
            <a:r>
              <a:rPr lang="en-US" altLang="en-US" sz="4400" dirty="0" smtClean="0">
                <a:solidFill>
                  <a:srgbClr val="FFFFFF"/>
                </a:solidFill>
              </a:rPr>
              <a:t>not</a:t>
            </a:r>
            <a:r>
              <a:rPr lang="en-US" altLang="en-US" dirty="0" smtClean="0">
                <a:solidFill>
                  <a:srgbClr val="FFFFFF"/>
                </a:solidFill>
              </a:rPr>
              <a:t> </a:t>
            </a:r>
            <a:br>
              <a:rPr lang="en-US" altLang="en-US" dirty="0" smtClean="0">
                <a:solidFill>
                  <a:srgbClr val="FFFFFF"/>
                </a:solidFill>
              </a:rPr>
            </a:br>
            <a:r>
              <a:rPr lang="en-US" altLang="en-US" dirty="0" smtClean="0">
                <a:solidFill>
                  <a:srgbClr val="FFFFFF"/>
                </a:solidFill>
              </a:rPr>
              <a:t>on topics</a:t>
            </a:r>
          </a:p>
        </p:txBody>
      </p:sp>
    </p:spTree>
    <p:extLst>
      <p:ext uri="{BB962C8B-B14F-4D97-AF65-F5344CB8AC3E}">
        <p14:creationId xmlns:p14="http://schemas.microsoft.com/office/powerpoint/2010/main" val="3046066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nycphoto.smugmug.com/Photography/New-York-City-Photography/i-Pz2376T/0/L/New%20York%20City%20Rooftops%20-%20From%20Above%20-%20Midtown%20Skyscrapers-L.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64014" y="442913"/>
            <a:ext cx="2627586" cy="17145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3490" name="TextBox 88"/>
          <p:cNvSpPr txBox="1">
            <a:spLocks noChangeArrowheads="1"/>
          </p:cNvSpPr>
          <p:nvPr/>
        </p:nvSpPr>
        <p:spPr bwMode="auto">
          <a:xfrm>
            <a:off x="1143000" y="1371600"/>
            <a:ext cx="373531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pPr eaLnBrk="0" hangingPunct="0"/>
            <a:r>
              <a:rPr lang="en-US" altLang="en-US" sz="2800" dirty="0" smtClean="0">
                <a:solidFill>
                  <a:srgbClr val="FFFFFF"/>
                </a:solidFill>
              </a:rPr>
              <a:t>Support your messages </a:t>
            </a:r>
          </a:p>
          <a:p>
            <a:pPr eaLnBrk="0" hangingPunct="0"/>
            <a:r>
              <a:rPr lang="en-US" altLang="en-US" sz="2800" dirty="0" smtClean="0">
                <a:solidFill>
                  <a:srgbClr val="FFFFFF"/>
                </a:solidFill>
              </a:rPr>
              <a:t>with </a:t>
            </a:r>
            <a:r>
              <a:rPr lang="en-US" altLang="en-US" sz="4000" dirty="0" smtClean="0">
                <a:solidFill>
                  <a:srgbClr val="FFFFFF"/>
                </a:solidFill>
              </a:rPr>
              <a:t>visual</a:t>
            </a:r>
            <a:r>
              <a:rPr lang="en-US" altLang="en-US" sz="2800" dirty="0" smtClean="0">
                <a:solidFill>
                  <a:srgbClr val="FFFFFF"/>
                </a:solidFill>
              </a:rPr>
              <a:t> </a:t>
            </a:r>
            <a:r>
              <a:rPr lang="en-US" altLang="en-US" sz="2800" dirty="0" smtClean="0">
                <a:solidFill>
                  <a:srgbClr val="FFFFFF"/>
                </a:solidFill>
              </a:rPr>
              <a:t>evidence</a:t>
            </a:r>
            <a:endParaRPr lang="en-US" altLang="en-US" sz="2800" dirty="0" smtClean="0">
              <a:solidFill>
                <a:srgbClr val="FFFFFF"/>
              </a:solidFill>
            </a:endParaRPr>
          </a:p>
        </p:txBody>
      </p:sp>
      <p:pic>
        <p:nvPicPr>
          <p:cNvPr id="43" name="Picture 1"/>
          <p:cNvPicPr>
            <a:picLocks noChangeAspect="1" noChangeArrowheads="1"/>
          </p:cNvPicPr>
          <p:nvPr/>
        </p:nvPicPr>
        <p:blipFill>
          <a:blip r:embed="rId4" cstate="email">
            <a:extLst>
              <a:ext uri="{28A0092B-C50C-407E-A947-70E740481C1C}">
                <a14:useLocalDpi xmlns:a14="http://schemas.microsoft.com/office/drawing/2010/main"/>
              </a:ext>
            </a:extLst>
          </a:blip>
          <a:srcRect l="27551" t="21165" r="28293" b="12782"/>
          <a:stretch>
            <a:fillRect/>
          </a:stretch>
        </p:blipFill>
        <p:spPr bwMode="auto">
          <a:xfrm>
            <a:off x="5470525" y="2698750"/>
            <a:ext cx="2355850" cy="175260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rcRect l="52661" t="31107" r="5048" b="25079"/>
          <a:stretch>
            <a:fillRect/>
          </a:stretch>
        </p:blipFill>
        <p:spPr bwMode="auto">
          <a:xfrm>
            <a:off x="185738" y="4949825"/>
            <a:ext cx="2328862"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l="27139" t="12271" r="27013" b="4651"/>
          <a:stretch>
            <a:fillRect/>
          </a:stretch>
        </p:blipFill>
        <p:spPr bwMode="auto">
          <a:xfrm>
            <a:off x="2971800" y="3575050"/>
            <a:ext cx="2041525"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5783752" y="5212466"/>
            <a:ext cx="205691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39725" indent="-339725">
              <a:defRPr sz="2800" b="1">
                <a:solidFill>
                  <a:schemeClr val="tx1"/>
                </a:solidFill>
                <a:latin typeface="Calibri" panose="020F0502020204030204" pitchFamily="34" charset="0"/>
                <a:cs typeface="Arial" panose="020B0604020202020204" pitchFamily="34" charset="0"/>
              </a:defRPr>
            </a:lvl1pPr>
            <a:lvl2pPr marL="742950" indent="-285750">
              <a:defRPr sz="2800" b="1">
                <a:solidFill>
                  <a:schemeClr val="tx1"/>
                </a:solidFill>
                <a:latin typeface="Calibri" panose="020F0502020204030204" pitchFamily="34" charset="0"/>
                <a:cs typeface="Arial" panose="020B0604020202020204" pitchFamily="34" charset="0"/>
              </a:defRPr>
            </a:lvl2pPr>
            <a:lvl3pPr marL="1143000" indent="-228600">
              <a:defRPr sz="2800" b="1">
                <a:solidFill>
                  <a:schemeClr val="tx1"/>
                </a:solidFill>
                <a:latin typeface="Calibri" panose="020F0502020204030204" pitchFamily="34" charset="0"/>
                <a:cs typeface="Arial" panose="020B0604020202020204" pitchFamily="34" charset="0"/>
              </a:defRPr>
            </a:lvl3pPr>
            <a:lvl4pPr marL="1600200" indent="-228600">
              <a:defRPr sz="2800" b="1">
                <a:solidFill>
                  <a:schemeClr val="tx1"/>
                </a:solidFill>
                <a:latin typeface="Calibri" panose="020F0502020204030204" pitchFamily="34" charset="0"/>
                <a:cs typeface="Arial" panose="020B0604020202020204" pitchFamily="34" charset="0"/>
              </a:defRPr>
            </a:lvl4pPr>
            <a:lvl5pPr marL="2057400" indent="-228600">
              <a:defRPr sz="2800" b="1">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Calibri" panose="020F0502020204030204" pitchFamily="34" charset="0"/>
                <a:cs typeface="Arial" panose="020B0604020202020204" pitchFamily="34" charset="0"/>
              </a:defRPr>
            </a:lvl9pPr>
          </a:lstStyle>
          <a:p>
            <a:pPr algn="r" eaLnBrk="0" hangingPunct="0"/>
            <a:r>
              <a:rPr lang="en-US" altLang="en-US" sz="4400" dirty="0" smtClean="0">
                <a:solidFill>
                  <a:srgbClr val="FFFFFF"/>
                </a:solidFill>
              </a:rPr>
              <a:t>not</a:t>
            </a:r>
            <a:r>
              <a:rPr lang="en-US" altLang="en-US" dirty="0" smtClean="0">
                <a:solidFill>
                  <a:srgbClr val="FFFFFF"/>
                </a:solidFill>
              </a:rPr>
              <a:t> </a:t>
            </a:r>
            <a:br>
              <a:rPr lang="en-US" altLang="en-US" dirty="0" smtClean="0">
                <a:solidFill>
                  <a:srgbClr val="FFFFFF"/>
                </a:solidFill>
              </a:rPr>
            </a:br>
            <a:r>
              <a:rPr lang="en-US" altLang="en-US" dirty="0" smtClean="0">
                <a:solidFill>
                  <a:srgbClr val="FFFFFF"/>
                </a:solidFill>
              </a:rPr>
              <a:t>bullet lists</a:t>
            </a:r>
          </a:p>
        </p:txBody>
      </p:sp>
    </p:spTree>
    <p:extLst>
      <p:ext uri="{BB962C8B-B14F-4D97-AF65-F5344CB8AC3E}">
        <p14:creationId xmlns:p14="http://schemas.microsoft.com/office/powerpoint/2010/main" val="3203918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Slide Number Placeholder 1"/>
          <p:cNvSpPr>
            <a:spLocks noGrp="1"/>
          </p:cNvSpPr>
          <p:nvPr>
            <p:ph type="sldNum" sz="quarter" idx="4294967295"/>
          </p:nvPr>
        </p:nvSpPr>
        <p:spPr bwMode="auto">
          <a:xfrm>
            <a:off x="76200" y="6457950"/>
            <a:ext cx="35052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alibri" panose="020F0502020204030204" pitchFamily="34" charset="0"/>
              </a:defRPr>
            </a:lvl1pPr>
            <a:lvl2pPr marL="742950" indent="-285750">
              <a:defRPr sz="2000" b="1">
                <a:solidFill>
                  <a:schemeClr val="tx1"/>
                </a:solidFill>
                <a:latin typeface="Calibri" panose="020F0502020204030204" pitchFamily="34" charset="0"/>
              </a:defRPr>
            </a:lvl2pPr>
            <a:lvl3pPr marL="1143000" indent="-228600">
              <a:defRPr sz="2000" b="1">
                <a:solidFill>
                  <a:schemeClr val="tx1"/>
                </a:solidFill>
                <a:latin typeface="Calibri" panose="020F0502020204030204" pitchFamily="34" charset="0"/>
              </a:defRPr>
            </a:lvl3pPr>
            <a:lvl4pPr marL="1600200" indent="-228600">
              <a:defRPr sz="2000" b="1">
                <a:solidFill>
                  <a:schemeClr val="tx1"/>
                </a:solidFill>
                <a:latin typeface="Calibri" panose="020F0502020204030204" pitchFamily="34" charset="0"/>
              </a:defRPr>
            </a:lvl4pPr>
            <a:lvl5pPr marL="2057400" indent="-228600">
              <a:defRPr sz="2000" b="1">
                <a:solidFill>
                  <a:schemeClr val="tx1"/>
                </a:solidFill>
                <a:latin typeface="Calibri" panose="020F0502020204030204" pitchFamily="34" charset="0"/>
              </a:defRPr>
            </a:lvl5pPr>
            <a:lvl6pPr marL="2514600" indent="-228600" eaLnBrk="0" fontAlgn="base" hangingPunct="0">
              <a:spcBef>
                <a:spcPct val="0"/>
              </a:spcBef>
              <a:spcAft>
                <a:spcPct val="0"/>
              </a:spcAft>
              <a:defRPr sz="2000" b="1">
                <a:solidFill>
                  <a:schemeClr val="tx1"/>
                </a:solidFill>
                <a:latin typeface="Calibri" panose="020F0502020204030204" pitchFamily="34" charset="0"/>
              </a:defRPr>
            </a:lvl6pPr>
            <a:lvl7pPr marL="2971800" indent="-228600" eaLnBrk="0" fontAlgn="base" hangingPunct="0">
              <a:spcBef>
                <a:spcPct val="0"/>
              </a:spcBef>
              <a:spcAft>
                <a:spcPct val="0"/>
              </a:spcAft>
              <a:defRPr sz="2000" b="1">
                <a:solidFill>
                  <a:schemeClr val="tx1"/>
                </a:solidFill>
                <a:latin typeface="Calibri" panose="020F0502020204030204" pitchFamily="34" charset="0"/>
              </a:defRPr>
            </a:lvl7pPr>
            <a:lvl8pPr marL="3429000" indent="-228600" eaLnBrk="0" fontAlgn="base" hangingPunct="0">
              <a:spcBef>
                <a:spcPct val="0"/>
              </a:spcBef>
              <a:spcAft>
                <a:spcPct val="0"/>
              </a:spcAft>
              <a:defRPr sz="2000" b="1">
                <a:solidFill>
                  <a:schemeClr val="tx1"/>
                </a:solidFill>
                <a:latin typeface="Calibri" panose="020F0502020204030204" pitchFamily="34" charset="0"/>
              </a:defRPr>
            </a:lvl8pPr>
            <a:lvl9pPr marL="3886200" indent="-228600" eaLnBrk="0" fontAlgn="base" hangingPunct="0">
              <a:spcBef>
                <a:spcPct val="0"/>
              </a:spcBef>
              <a:spcAft>
                <a:spcPct val="0"/>
              </a:spcAft>
              <a:defRPr sz="2000" b="1">
                <a:solidFill>
                  <a:schemeClr val="tx1"/>
                </a:solidFill>
                <a:latin typeface="Calibri" panose="020F0502020204030204" pitchFamily="34" charset="0"/>
              </a:defRPr>
            </a:lvl9pPr>
          </a:lstStyle>
          <a:p>
            <a:r>
              <a:rPr lang="en-US" altLang="en-US" sz="1600">
                <a:solidFill>
                  <a:srgbClr val="FFFFFF"/>
                </a:solidFill>
              </a:rPr>
              <a:t>[Dr. Cheryl Hayashi, TED.com]</a:t>
            </a:r>
          </a:p>
        </p:txBody>
      </p:sp>
      <p:pic>
        <p:nvPicPr>
          <p:cNvPr id="636931" name="CherylHayashi_2010-480p">
            <a:hlinkClick r:id="" action="ppaction://media"/>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643063" y="0"/>
            <a:ext cx="12320588" cy="692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050"/>
          <p:cNvSpPr txBox="1">
            <a:spLocks noChangeArrowheads="1"/>
          </p:cNvSpPr>
          <p:nvPr/>
        </p:nvSpPr>
        <p:spPr bwMode="auto">
          <a:xfrm>
            <a:off x="-457200" y="914400"/>
            <a:ext cx="6096000" cy="943848"/>
          </a:xfrm>
          <a:prstGeom prst="rect">
            <a:avLst/>
          </a:prstGeom>
          <a:noFill/>
          <a:ln>
            <a:noFill/>
          </a:ln>
          <a:extLst/>
        </p:spPr>
        <p:txBody>
          <a:bodyPr wrap="square" lIns="63500" tIns="25400" rIns="63500" bIns="25400">
            <a:spAutoFit/>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Calibri" pitchFamily="34" charset="0"/>
                <a:cs typeface="Arial" charset="0"/>
              </a:defRPr>
            </a:lvl2pPr>
            <a:lvl3pPr algn="l" rtl="0" eaLnBrk="0" fontAlgn="base" hangingPunct="0">
              <a:spcBef>
                <a:spcPct val="0"/>
              </a:spcBef>
              <a:spcAft>
                <a:spcPct val="0"/>
              </a:spcAft>
              <a:defRPr sz="3200" b="1">
                <a:solidFill>
                  <a:schemeClr val="tx2"/>
                </a:solidFill>
                <a:latin typeface="Calibri" pitchFamily="34" charset="0"/>
                <a:cs typeface="Arial" charset="0"/>
              </a:defRPr>
            </a:lvl3pPr>
            <a:lvl4pPr algn="l" rtl="0" eaLnBrk="0" fontAlgn="base" hangingPunct="0">
              <a:spcBef>
                <a:spcPct val="0"/>
              </a:spcBef>
              <a:spcAft>
                <a:spcPct val="0"/>
              </a:spcAft>
              <a:defRPr sz="3200" b="1">
                <a:solidFill>
                  <a:schemeClr val="tx2"/>
                </a:solidFill>
                <a:latin typeface="Calibri" pitchFamily="34" charset="0"/>
                <a:cs typeface="Arial" charset="0"/>
              </a:defRPr>
            </a:lvl4pPr>
            <a:lvl5pPr algn="l" rtl="0" eaLnBrk="0" fontAlgn="base" hangingPunct="0">
              <a:spcBef>
                <a:spcPct val="0"/>
              </a:spcBef>
              <a:spcAft>
                <a:spcPct val="0"/>
              </a:spcAft>
              <a:defRPr sz="3200" b="1">
                <a:solidFill>
                  <a:schemeClr val="tx2"/>
                </a:solidFill>
                <a:latin typeface="Calibri" pitchFamily="34" charset="0"/>
                <a:cs typeface="Arial" charset="0"/>
              </a:defRPr>
            </a:lvl5pPr>
            <a:lvl6pPr marL="457200" algn="l" rtl="0" fontAlgn="base">
              <a:spcBef>
                <a:spcPct val="0"/>
              </a:spcBef>
              <a:spcAft>
                <a:spcPct val="0"/>
              </a:spcAft>
              <a:defRPr sz="3200" b="1">
                <a:solidFill>
                  <a:schemeClr val="tx2"/>
                </a:solidFill>
                <a:latin typeface="Calibri" pitchFamily="34" charset="0"/>
                <a:cs typeface="Arial" charset="0"/>
              </a:defRPr>
            </a:lvl6pPr>
            <a:lvl7pPr marL="914400" algn="l" rtl="0" fontAlgn="base">
              <a:spcBef>
                <a:spcPct val="0"/>
              </a:spcBef>
              <a:spcAft>
                <a:spcPct val="0"/>
              </a:spcAft>
              <a:defRPr sz="3200" b="1">
                <a:solidFill>
                  <a:schemeClr val="tx2"/>
                </a:solidFill>
                <a:latin typeface="Calibri" pitchFamily="34" charset="0"/>
                <a:cs typeface="Arial" charset="0"/>
              </a:defRPr>
            </a:lvl7pPr>
            <a:lvl8pPr marL="1371600" algn="l" rtl="0" fontAlgn="base">
              <a:spcBef>
                <a:spcPct val="0"/>
              </a:spcBef>
              <a:spcAft>
                <a:spcPct val="0"/>
              </a:spcAft>
              <a:defRPr sz="3200" b="1">
                <a:solidFill>
                  <a:schemeClr val="tx2"/>
                </a:solidFill>
                <a:latin typeface="Calibri" pitchFamily="34" charset="0"/>
                <a:cs typeface="Arial" charset="0"/>
              </a:defRPr>
            </a:lvl8pPr>
            <a:lvl9pPr marL="1828800" algn="l" rtl="0" fontAlgn="base">
              <a:spcBef>
                <a:spcPct val="0"/>
              </a:spcBef>
              <a:spcAft>
                <a:spcPct val="0"/>
              </a:spcAft>
              <a:defRPr sz="3200" b="1">
                <a:solidFill>
                  <a:schemeClr val="tx2"/>
                </a:solidFill>
                <a:latin typeface="Calibri" pitchFamily="34" charset="0"/>
                <a:cs typeface="Arial" charset="0"/>
              </a:defRPr>
            </a:lvl9pPr>
          </a:lstStyle>
          <a:p>
            <a:pPr algn="r">
              <a:defRPr/>
            </a:pPr>
            <a:r>
              <a:rPr lang="en-US" altLang="en-US" sz="2800" kern="0" dirty="0" smtClean="0">
                <a:solidFill>
                  <a:srgbClr val="FFFFFF"/>
                </a:solidFill>
                <a:latin typeface="Calibri" panose="020F0502020204030204" pitchFamily="34" charset="0"/>
              </a:rPr>
              <a:t>To present that evidence,</a:t>
            </a:r>
          </a:p>
          <a:p>
            <a:pPr algn="r">
              <a:lnSpc>
                <a:spcPts val="3600"/>
              </a:lnSpc>
              <a:defRPr/>
            </a:pPr>
            <a:r>
              <a:rPr lang="en-US" altLang="en-US" sz="4000" kern="0" dirty="0">
                <a:solidFill>
                  <a:srgbClr val="FFFFFF"/>
                </a:solidFill>
                <a:latin typeface="Calibri" panose="020F0502020204030204" pitchFamily="34" charset="0"/>
              </a:rPr>
              <a:t>f</a:t>
            </a:r>
            <a:r>
              <a:rPr lang="en-US" altLang="en-US" sz="4000" kern="0" dirty="0" smtClean="0">
                <a:solidFill>
                  <a:srgbClr val="FFFFFF"/>
                </a:solidFill>
                <a:latin typeface="Calibri" panose="020F0502020204030204" pitchFamily="34" charset="0"/>
              </a:rPr>
              <a:t>ashion</a:t>
            </a:r>
            <a:r>
              <a:rPr lang="en-US" altLang="en-US" sz="3600" kern="0" dirty="0" smtClean="0">
                <a:solidFill>
                  <a:srgbClr val="FFFFFF"/>
                </a:solidFill>
                <a:latin typeface="Calibri" panose="020F0502020204030204" pitchFamily="34" charset="0"/>
              </a:rPr>
              <a:t> </a:t>
            </a:r>
            <a:r>
              <a:rPr lang="en-US" altLang="en-US" sz="2800" kern="0" dirty="0" smtClean="0">
                <a:solidFill>
                  <a:srgbClr val="FFFFFF"/>
                </a:solidFill>
                <a:latin typeface="Calibri" panose="020F0502020204030204" pitchFamily="34" charset="0"/>
              </a:rPr>
              <a:t>sentences on the spot</a:t>
            </a:r>
          </a:p>
        </p:txBody>
      </p:sp>
    </p:spTree>
    <p:extLst>
      <p:ext uri="{BB962C8B-B14F-4D97-AF65-F5344CB8AC3E}">
        <p14:creationId xmlns:p14="http://schemas.microsoft.com/office/powerpoint/2010/main" val="3830945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76200" y="152400"/>
            <a:ext cx="8534400" cy="95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eaLnBrk="0" hangingPunct="0"/>
            <a:r>
              <a:rPr lang="en-US" sz="2800" b="1" dirty="0" smtClean="0">
                <a:solidFill>
                  <a:srgbClr val="FFFFFF"/>
                </a:solidFill>
                <a:latin typeface="Calibri" panose="020F0502020204030204" pitchFamily="34" charset="0"/>
              </a:rPr>
              <a:t>The success of a talk hinges on how much the audience understands, remembers, and believes</a:t>
            </a:r>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65" y="1676400"/>
            <a:ext cx="9215438"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283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050"/>
          <p:cNvSpPr>
            <a:spLocks noGrp="1" noChangeArrowheads="1"/>
          </p:cNvSpPr>
          <p:nvPr>
            <p:ph type="title"/>
          </p:nvPr>
        </p:nvSpPr>
        <p:spPr>
          <a:xfrm>
            <a:off x="152400" y="114300"/>
            <a:ext cx="8907463" cy="912813"/>
          </a:xfrm>
          <a:prstGeom prst="rect">
            <a:avLst/>
          </a:prstGeom>
        </p:spPr>
        <p:txBody>
          <a:bodyPr>
            <a:noAutofit/>
          </a:bodyPr>
          <a:lstStyle/>
          <a:p>
            <a:pPr>
              <a:defRPr/>
            </a:pPr>
            <a:r>
              <a:rPr lang="en-US" dirty="0"/>
              <a:t>The question arises whether it is worth the extra work</a:t>
            </a:r>
            <a:br>
              <a:rPr lang="en-US" dirty="0"/>
            </a:br>
            <a:r>
              <a:rPr lang="en-US" dirty="0"/>
              <a:t>to create assertion-evidence slides</a:t>
            </a:r>
            <a:endParaRPr lang="en-US" kern="1200" dirty="0">
              <a:ea typeface="+mn-ea"/>
              <a:cs typeface="+mn-cs"/>
            </a:endParaRPr>
          </a:p>
        </p:txBody>
      </p:sp>
      <p:pic>
        <p:nvPicPr>
          <p:cNvPr id="210947"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00" y="2286000"/>
            <a:ext cx="41910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948"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48200" y="2286000"/>
            <a:ext cx="4187825"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7"/>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b="-7143"/>
          <a:stretch>
            <a:fillRect/>
          </a:stretch>
        </p:blipFill>
        <p:spPr bwMode="auto">
          <a:xfrm>
            <a:off x="338138" y="2752725"/>
            <a:ext cx="193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4800600" y="2895600"/>
            <a:ext cx="3276600" cy="2209800"/>
          </a:xfrm>
          <a:prstGeom prst="rect">
            <a:avLst/>
          </a:prstGeom>
          <a:solidFill>
            <a:srgbClr val="FFFFFF"/>
          </a:solidFill>
          <a:ln w="9525" algn="ctr">
            <a:solidFill>
              <a:srgbClr val="FFFFFF"/>
            </a:solidFill>
            <a:round/>
            <a:headEnd/>
            <a:tailEnd/>
          </a:ln>
        </p:spPr>
        <p:txBody>
          <a:bodyPr/>
          <a:lstStyle/>
          <a:p>
            <a:pPr fontAlgn="auto">
              <a:spcBef>
                <a:spcPts val="0"/>
              </a:spcBef>
              <a:spcAft>
                <a:spcPts val="0"/>
              </a:spcAft>
              <a:defRPr/>
            </a:pPr>
            <a:endParaRPr lang="en-US" sz="1800" b="0" kern="0">
              <a:solidFill>
                <a:srgbClr val="FFFFFF"/>
              </a:solidFill>
            </a:endParaRPr>
          </a:p>
        </p:txBody>
      </p:sp>
      <p:pic>
        <p:nvPicPr>
          <p:cNvPr id="27" name="Picture 5" descr="mriscanne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17838" y="3730625"/>
            <a:ext cx="1508125"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2"/>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19275" y="3173413"/>
            <a:ext cx="698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3"/>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9750" y="3932238"/>
            <a:ext cx="2514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p:cNvSpPr>
            <a:spLocks noChangeArrowheads="1"/>
          </p:cNvSpPr>
          <p:nvPr/>
        </p:nvSpPr>
        <p:spPr bwMode="auto">
          <a:xfrm>
            <a:off x="4648200" y="2286000"/>
            <a:ext cx="4114800" cy="533400"/>
          </a:xfrm>
          <a:prstGeom prst="rect">
            <a:avLst/>
          </a:prstGeom>
          <a:solidFill>
            <a:srgbClr val="FFFFFF"/>
          </a:solidFill>
          <a:ln w="9525" algn="ctr">
            <a:solidFill>
              <a:srgbClr val="FFFFFF"/>
            </a:solidFill>
            <a:round/>
            <a:headEnd/>
            <a:tailEnd/>
          </a:ln>
        </p:spPr>
        <p:txBody>
          <a:bodyPr/>
          <a:lstStyle/>
          <a:p>
            <a:pPr fontAlgn="auto">
              <a:spcBef>
                <a:spcPts val="0"/>
              </a:spcBef>
              <a:spcAft>
                <a:spcPts val="0"/>
              </a:spcAft>
              <a:defRPr/>
            </a:pPr>
            <a:endParaRPr lang="en-US" sz="1800" b="0" kern="0">
              <a:solidFill>
                <a:srgbClr val="FFFFFF"/>
              </a:solidFill>
            </a:endParaRPr>
          </a:p>
        </p:txBody>
      </p:sp>
      <p:pic>
        <p:nvPicPr>
          <p:cNvPr id="31" name="Picture 11"/>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002213" y="2312988"/>
            <a:ext cx="12795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4"/>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67325" y="2533650"/>
            <a:ext cx="2249488"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5"/>
          <p:cNvPicPr>
            <a:picLocks noChangeAspect="1" noChangeArrowheads="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29588" y="2386013"/>
            <a:ext cx="620712"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p:cNvSpPr>
            <a:spLocks noChangeArrowheads="1"/>
          </p:cNvSpPr>
          <p:nvPr/>
        </p:nvSpPr>
        <p:spPr bwMode="auto">
          <a:xfrm>
            <a:off x="4648200" y="2362200"/>
            <a:ext cx="4114800" cy="533400"/>
          </a:xfrm>
          <a:prstGeom prst="rect">
            <a:avLst/>
          </a:prstGeom>
          <a:solidFill>
            <a:srgbClr val="FFFFFF"/>
          </a:solidFill>
          <a:ln w="9525" algn="ctr">
            <a:solidFill>
              <a:srgbClr val="FFFFFF"/>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10959" name="Rectangle 9"/>
          <p:cNvSpPr>
            <a:spLocks noChangeArrowheads="1"/>
          </p:cNvSpPr>
          <p:nvPr/>
        </p:nvSpPr>
        <p:spPr bwMode="auto">
          <a:xfrm>
            <a:off x="5486400" y="5562600"/>
            <a:ext cx="2667000"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p>
            <a:pPr algn="ctr" eaLnBrk="0" hangingPunct="0"/>
            <a:r>
              <a:rPr lang="en-US" sz="2400" b="1" dirty="0" smtClean="0">
                <a:solidFill>
                  <a:srgbClr val="FFFFFF"/>
                </a:solidFill>
                <a:latin typeface="Calibri" panose="020F0502020204030204" pitchFamily="34" charset="0"/>
              </a:rPr>
              <a:t>Assertion-Evidence</a:t>
            </a:r>
            <a:endParaRPr lang="en-US" sz="2400" b="1" dirty="0">
              <a:solidFill>
                <a:srgbClr val="FFFFFF"/>
              </a:solidFill>
              <a:latin typeface="Calibri" panose="020F0502020204030204" pitchFamily="34" charset="0"/>
            </a:endParaRPr>
          </a:p>
        </p:txBody>
      </p:sp>
      <p:sp>
        <p:nvSpPr>
          <p:cNvPr id="210960" name="Rectangle 9"/>
          <p:cNvSpPr>
            <a:spLocks noChangeArrowheads="1"/>
          </p:cNvSpPr>
          <p:nvPr/>
        </p:nvSpPr>
        <p:spPr bwMode="auto">
          <a:xfrm>
            <a:off x="1143000" y="5562600"/>
            <a:ext cx="2667000"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p>
            <a:pPr algn="ctr" eaLnBrk="0" hangingPunct="0"/>
            <a:r>
              <a:rPr lang="en-US" sz="2400" b="1" dirty="0">
                <a:solidFill>
                  <a:srgbClr val="FFFFFF"/>
                </a:solidFill>
                <a:latin typeface="Calibri" panose="020F0502020204030204" pitchFamily="34" charset="0"/>
              </a:rPr>
              <a:t>Common </a:t>
            </a:r>
            <a:r>
              <a:rPr lang="en-US" sz="2400" b="1" dirty="0" smtClean="0">
                <a:solidFill>
                  <a:srgbClr val="FFFFFF"/>
                </a:solidFill>
                <a:latin typeface="Calibri" panose="020F0502020204030204" pitchFamily="34" charset="0"/>
              </a:rPr>
              <a:t>Practice</a:t>
            </a:r>
            <a:endParaRPr lang="en-US" sz="2400" b="1" dirty="0">
              <a:solidFill>
                <a:srgbClr val="FFFFFF"/>
              </a:solidFill>
              <a:latin typeface="Calibri" panose="020F0502020204030204" pitchFamily="34" charset="0"/>
            </a:endParaRPr>
          </a:p>
        </p:txBody>
      </p:sp>
      <p:sp>
        <p:nvSpPr>
          <p:cNvPr id="37" name="Rectangle 1"/>
          <p:cNvSpPr>
            <a:spLocks noChangeArrowheads="1"/>
          </p:cNvSpPr>
          <p:nvPr/>
        </p:nvSpPr>
        <p:spPr bwMode="auto">
          <a:xfrm>
            <a:off x="338138" y="5037138"/>
            <a:ext cx="652462" cy="403225"/>
          </a:xfrm>
          <a:prstGeom prst="rect">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fontAlgn="auto">
              <a:spcBef>
                <a:spcPts val="0"/>
              </a:spcBef>
              <a:spcAft>
                <a:spcPts val="0"/>
              </a:spcAft>
              <a:defRPr/>
            </a:pPr>
            <a:endParaRPr lang="en-US" sz="1800" b="0" kern="0">
              <a:solidFill>
                <a:srgbClr val="FFFFFF"/>
              </a:solidFill>
            </a:endParaRPr>
          </a:p>
        </p:txBody>
      </p:sp>
    </p:spTree>
    <p:extLst>
      <p:ext uri="{BB962C8B-B14F-4D97-AF65-F5344CB8AC3E}">
        <p14:creationId xmlns:p14="http://schemas.microsoft.com/office/powerpoint/2010/main" val="40285349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2000"/>
                                        <p:tgtEl>
                                          <p:spTgt spid="29"/>
                                        </p:tgtEl>
                                      </p:cBhvr>
                                    </p:animEffect>
                                  </p:childTnLst>
                                </p:cTn>
                              </p:par>
                            </p:childTnLst>
                          </p:cTn>
                        </p:par>
                        <p:par>
                          <p:cTn id="14" fill="hold" nodeType="afterGroup">
                            <p:stCondLst>
                              <p:cond delay="2000"/>
                            </p:stCondLst>
                            <p:childTnLst>
                              <p:par>
                                <p:cTn id="15" presetID="56" presetClass="path" presetSubtype="0" accel="50000" decel="50000" fill="hold" nodeType="afterEffect">
                                  <p:stCondLst>
                                    <p:cond delay="0"/>
                                  </p:stCondLst>
                                  <p:childTnLst>
                                    <p:animMotion origin="layout" path="M -1.94444E-6 -9.25069E-7 L 0.46545 -0.07377 " pathEditMode="relative" rAng="0" ptsTypes="AA">
                                      <p:cBhvr>
                                        <p:cTn id="16" dur="2000" fill="hold"/>
                                        <p:tgtEl>
                                          <p:spTgt spid="25"/>
                                        </p:tgtEl>
                                        <p:attrNameLst>
                                          <p:attrName>ppt_x</p:attrName>
                                          <p:attrName>ppt_y</p:attrName>
                                        </p:attrNameLst>
                                      </p:cBhvr>
                                      <p:rCtr x="23300" y="-3700"/>
                                    </p:animMotion>
                                  </p:childTnLst>
                                </p:cTn>
                              </p:par>
                              <p:par>
                                <p:cTn id="17" presetID="56" presetClass="path" presetSubtype="0" accel="50000" decel="50000" fill="hold" nodeType="withEffect">
                                  <p:stCondLst>
                                    <p:cond delay="0"/>
                                  </p:stCondLst>
                                  <p:childTnLst>
                                    <p:animMotion origin="layout" path="M -0.00382 4.44444E-6 L 0.68403 -0.125 " pathEditMode="relative" rAng="0" ptsTypes="AA">
                                      <p:cBhvr>
                                        <p:cTn id="18" dur="2000" fill="hold"/>
                                        <p:tgtEl>
                                          <p:spTgt spid="28"/>
                                        </p:tgtEl>
                                        <p:attrNameLst>
                                          <p:attrName>ppt_x</p:attrName>
                                          <p:attrName>ppt_y</p:attrName>
                                        </p:attrNameLst>
                                      </p:cBhvr>
                                      <p:rCtr x="34400" y="-6300"/>
                                    </p:animMotion>
                                  </p:childTnLst>
                                </p:cTn>
                              </p:par>
                              <p:par>
                                <p:cTn id="19" presetID="56" presetClass="path" presetSubtype="0" accel="50000" decel="50000" fill="hold" nodeType="withEffect">
                                  <p:stCondLst>
                                    <p:cond delay="0"/>
                                  </p:stCondLst>
                                  <p:childTnLst>
                                    <p:animMotion origin="layout" path="M 2.22222E-6 -0.00347 L 0.50347 -0.2037 " pathEditMode="relative" rAng="0" ptsTypes="AA">
                                      <p:cBhvr>
                                        <p:cTn id="20" dur="2000" fill="hold"/>
                                        <p:tgtEl>
                                          <p:spTgt spid="29"/>
                                        </p:tgtEl>
                                        <p:attrNameLst>
                                          <p:attrName>ppt_x</p:attrName>
                                          <p:attrName>ppt_y</p:attrName>
                                        </p:attrNameLst>
                                      </p:cBhvr>
                                      <p:rCtr x="25200" y="-10000"/>
                                    </p:animMotion>
                                  </p:childTnLst>
                                </p:cTn>
                              </p:par>
                              <p:par>
                                <p:cTn id="21" presetID="49" presetClass="path" presetSubtype="0" accel="50000" decel="50000" fill="hold" nodeType="withEffect">
                                  <p:stCondLst>
                                    <p:cond delay="0"/>
                                  </p:stCondLst>
                                  <p:childTnLst>
                                    <p:animMotion origin="layout" path="M 1.11022E-16 1.18668E-6 L -0.49201 0.07911 " pathEditMode="relative" rAng="0" ptsTypes="AA">
                                      <p:cBhvr>
                                        <p:cTn id="22" dur="2000" spd="-100000" fill="hold"/>
                                        <p:tgtEl>
                                          <p:spTgt spid="31"/>
                                        </p:tgtEl>
                                        <p:attrNameLst>
                                          <p:attrName>ppt_x</p:attrName>
                                          <p:attrName>ppt_y</p:attrName>
                                        </p:attrNameLst>
                                      </p:cBhvr>
                                      <p:rCtr x="-24600" y="4000"/>
                                    </p:animMotion>
                                  </p:childTnLst>
                                </p:cTn>
                              </p:par>
                              <p:par>
                                <p:cTn id="23" presetID="56" presetClass="path" presetSubtype="0" accel="50000" decel="50000" fill="hold" nodeType="withEffect">
                                  <p:stCondLst>
                                    <p:cond delay="0"/>
                                  </p:stCondLst>
                                  <p:childTnLst>
                                    <p:animMotion origin="layout" path="M 0 4.44444E-6 L -0.68125 0.11851 " pathEditMode="relative" rAng="0" ptsTypes="AA">
                                      <p:cBhvr>
                                        <p:cTn id="24" dur="2000" spd="-100000" fill="hold"/>
                                        <p:tgtEl>
                                          <p:spTgt spid="33"/>
                                        </p:tgtEl>
                                        <p:attrNameLst>
                                          <p:attrName>ppt_x</p:attrName>
                                          <p:attrName>ppt_y</p:attrName>
                                        </p:attrNameLst>
                                      </p:cBhvr>
                                      <p:rCtr x="-34100" y="5900"/>
                                    </p:animMotion>
                                  </p:childTnLst>
                                </p:cTn>
                              </p:par>
                              <p:par>
                                <p:cTn id="25" presetID="56" presetClass="path" presetSubtype="0" accel="50000" decel="50000" fill="hold" nodeType="withEffect">
                                  <p:stCondLst>
                                    <p:cond delay="0"/>
                                  </p:stCondLst>
                                  <p:childTnLst>
                                    <p:animMotion origin="layout" path="M 0 1.11111E-6 L -0.50833 0.2 " pathEditMode="relative" rAng="0" ptsTypes="AA">
                                      <p:cBhvr>
                                        <p:cTn id="26" dur="2000" spd="-100000" fill="hold"/>
                                        <p:tgtEl>
                                          <p:spTgt spid="32"/>
                                        </p:tgtEl>
                                        <p:attrNameLst>
                                          <p:attrName>ppt_x</p:attrName>
                                          <p:attrName>ppt_y</p:attrName>
                                        </p:attrNameLst>
                                      </p:cBhvr>
                                      <p:rCtr x="-25400" y="10000"/>
                                    </p:animMotion>
                                  </p:childTnLst>
                                </p:cTn>
                              </p:par>
                              <p:par>
                                <p:cTn id="27" presetID="10" presetClass="exit" presetSubtype="0" fill="hold" grpId="1" nodeType="withEffect">
                                  <p:stCondLst>
                                    <p:cond delay="0"/>
                                  </p:stCondLst>
                                  <p:childTnLst>
                                    <p:animEffect transition="out" filter="fade">
                                      <p:cBhvr>
                                        <p:cTn id="28" dur="2000"/>
                                        <p:tgtEl>
                                          <p:spTgt spid="34"/>
                                        </p:tgtEl>
                                      </p:cBhvr>
                                    </p:animEffect>
                                    <p:set>
                                      <p:cBhvr>
                                        <p:cTn id="29" dur="1" fill="hold">
                                          <p:stCondLst>
                                            <p:cond delay="1999"/>
                                          </p:stCondLst>
                                        </p:cTn>
                                        <p:tgtEl>
                                          <p:spTgt spid="34"/>
                                        </p:tgtEl>
                                        <p:attrNameLst>
                                          <p:attrName>style.visibility</p:attrName>
                                        </p:attrNameLst>
                                      </p:cBhvr>
                                      <p:to>
                                        <p:strVal val="hidden"/>
                                      </p:to>
                                    </p:set>
                                  </p:childTnLst>
                                </p:cTn>
                              </p:par>
                              <p:par>
                                <p:cTn id="30" presetID="10" presetClass="exit" presetSubtype="0" fill="hold" nodeType="withEffect">
                                  <p:stCondLst>
                                    <p:cond delay="100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nodeType="withEffect">
                                  <p:stCondLst>
                                    <p:cond delay="1000"/>
                                  </p:stCondLst>
                                  <p:childTnLst>
                                    <p:animEffect transition="out" filter="fade">
                                      <p:cBhvr>
                                        <p:cTn id="34" dur="500"/>
                                        <p:tgtEl>
                                          <p:spTgt spid="28"/>
                                        </p:tgtEl>
                                      </p:cBhvr>
                                    </p:animEffect>
                                    <p:set>
                                      <p:cBhvr>
                                        <p:cTn id="35" dur="1" fill="hold">
                                          <p:stCondLst>
                                            <p:cond delay="499"/>
                                          </p:stCondLst>
                                        </p:cTn>
                                        <p:tgtEl>
                                          <p:spTgt spid="28"/>
                                        </p:tgtEl>
                                        <p:attrNameLst>
                                          <p:attrName>style.visibility</p:attrName>
                                        </p:attrNameLst>
                                      </p:cBhvr>
                                      <p:to>
                                        <p:strVal val="hidden"/>
                                      </p:to>
                                    </p:set>
                                  </p:childTnLst>
                                </p:cTn>
                              </p:par>
                              <p:par>
                                <p:cTn id="36" presetID="10" presetClass="exit" presetSubtype="0" fill="hold" nodeType="withEffect">
                                  <p:stCondLst>
                                    <p:cond delay="1000"/>
                                  </p:stCondLst>
                                  <p:childTnLst>
                                    <p:animEffect transition="out" filter="fade">
                                      <p:cBhvr>
                                        <p:cTn id="37" dur="500"/>
                                        <p:tgtEl>
                                          <p:spTgt spid="29"/>
                                        </p:tgtEl>
                                      </p:cBhvr>
                                    </p:animEffect>
                                    <p:set>
                                      <p:cBhvr>
                                        <p:cTn id="38" dur="1" fill="hold">
                                          <p:stCondLst>
                                            <p:cond delay="499"/>
                                          </p:stCondLst>
                                        </p:cTn>
                                        <p:tgtEl>
                                          <p:spTgt spid="29"/>
                                        </p:tgtEl>
                                        <p:attrNameLst>
                                          <p:attrName>style.visibility</p:attrName>
                                        </p:attrNameLst>
                                      </p:cBhvr>
                                      <p:to>
                                        <p:strVal val="hidden"/>
                                      </p:to>
                                    </p:set>
                                  </p:childTnLst>
                                </p:cTn>
                              </p:par>
                              <p:par>
                                <p:cTn id="39" presetID="10" presetClass="entr" presetSubtype="0" fill="hold"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2000"/>
                                        <p:tgtEl>
                                          <p:spTgt spid="31"/>
                                        </p:tgtEl>
                                      </p:cBhvr>
                                    </p:animEffect>
                                  </p:childTnLst>
                                </p:cTn>
                              </p:par>
                              <p:par>
                                <p:cTn id="42" presetID="10" presetClass="entr" presetSubtype="0" fill="hold" nodeType="withEffect">
                                  <p:stCondLst>
                                    <p:cond delay="10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2000"/>
                                        <p:tgtEl>
                                          <p:spTgt spid="33"/>
                                        </p:tgtEl>
                                      </p:cBhvr>
                                    </p:animEffect>
                                  </p:childTnLst>
                                </p:cTn>
                              </p:par>
                              <p:par>
                                <p:cTn id="45" presetID="10" presetClass="entr" presetSubtype="0" fill="hold" nodeType="withEffect">
                                  <p:stCondLst>
                                    <p:cond delay="10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2000"/>
                                        <p:tgtEl>
                                          <p:spTgt spid="32"/>
                                        </p:tgtEl>
                                      </p:cBhvr>
                                    </p:animEffect>
                                  </p:childTnLst>
                                </p:cTn>
                              </p:par>
                            </p:childTnLst>
                          </p:cTn>
                        </p:par>
                        <p:par>
                          <p:cTn id="48" fill="hold" nodeType="afterGroup">
                            <p:stCondLst>
                              <p:cond delay="4100"/>
                            </p:stCondLst>
                            <p:childTnLst>
                              <p:par>
                                <p:cTn id="49" presetID="10" presetClass="exit" presetSubtype="0" fill="hold" grpId="0" nodeType="afterEffect">
                                  <p:stCondLst>
                                    <p:cond delay="0"/>
                                  </p:stCondLst>
                                  <p:childTnLst>
                                    <p:animEffect transition="out" filter="fade">
                                      <p:cBhvr>
                                        <p:cTn id="50" dur="500"/>
                                        <p:tgtEl>
                                          <p:spTgt spid="30"/>
                                        </p:tgtEl>
                                      </p:cBhvr>
                                    </p:animEffect>
                                    <p:set>
                                      <p:cBhvr>
                                        <p:cTn id="51" dur="1" fill="hold">
                                          <p:stCondLst>
                                            <p:cond delay="499"/>
                                          </p:stCondLst>
                                        </p:cTn>
                                        <p:tgtEl>
                                          <p:spTgt spid="30"/>
                                        </p:tgtEl>
                                        <p:attrNameLst>
                                          <p:attrName>style.visibility</p:attrName>
                                        </p:attrNameLst>
                                      </p:cBhvr>
                                      <p:to>
                                        <p:strVal val="hidden"/>
                                      </p:to>
                                    </p:set>
                                  </p:childTnLst>
                                </p:cTn>
                              </p:par>
                            </p:childTnLst>
                          </p:cTn>
                        </p:par>
                        <p:par>
                          <p:cTn id="52" fill="hold" nodeType="afterGroup">
                            <p:stCondLst>
                              <p:cond delay="4600"/>
                            </p:stCondLst>
                            <p:childTnLst>
                              <p:par>
                                <p:cTn id="53" presetID="63" presetClass="path" presetSubtype="0" accel="50000" decel="50000" fill="hold" nodeType="afterEffect">
                                  <p:stCondLst>
                                    <p:cond delay="2000"/>
                                  </p:stCondLst>
                                  <p:childTnLst>
                                    <p:animMotion origin="layout" path="M 0 3.33333E-6 L 0.27917 -0.05695 " pathEditMode="relative" rAng="0" ptsTypes="AA">
                                      <p:cBhvr>
                                        <p:cTn id="54" dur="2000" fill="hold"/>
                                        <p:tgtEl>
                                          <p:spTgt spid="27"/>
                                        </p:tgtEl>
                                        <p:attrNameLst>
                                          <p:attrName>ppt_x</p:attrName>
                                          <p:attrName>ppt_y</p:attrName>
                                        </p:attrNameLst>
                                      </p:cBhvr>
                                      <p:rCtr x="14000" y="-2800"/>
                                    </p:animMotion>
                                  </p:childTnLst>
                                </p:cTn>
                              </p:par>
                            </p:childTnLst>
                          </p:cTn>
                        </p:par>
                        <p:par>
                          <p:cTn id="55" fill="hold" nodeType="afterGroup">
                            <p:stCondLst>
                              <p:cond delay="8600"/>
                            </p:stCondLst>
                            <p:childTnLst>
                              <p:par>
                                <p:cTn id="56" presetID="6" presetClass="emph" presetSubtype="0" fill="hold" nodeType="afterEffect">
                                  <p:stCondLst>
                                    <p:cond delay="0"/>
                                  </p:stCondLst>
                                  <p:childTnLst>
                                    <p:animScale>
                                      <p:cBhvr>
                                        <p:cTn id="57" dur="2000" fill="hold"/>
                                        <p:tgtEl>
                                          <p:spTgt spid="27"/>
                                        </p:tgtEl>
                                      </p:cBhvr>
                                      <p:by x="185000" y="185000"/>
                                    </p:animScale>
                                  </p:childTnLst>
                                </p:cTn>
                              </p:par>
                            </p:childTnLst>
                          </p:cTn>
                        </p:par>
                        <p:par>
                          <p:cTn id="58" fill="hold" nodeType="afterGroup">
                            <p:stCondLst>
                              <p:cond delay="10600"/>
                            </p:stCondLst>
                            <p:childTnLst>
                              <p:par>
                                <p:cTn id="59" presetID="10" presetClass="exit" presetSubtype="0" fill="hold" nodeType="afterEffect">
                                  <p:stCondLst>
                                    <p:cond delay="0"/>
                                  </p:stCondLst>
                                  <p:childTnLst>
                                    <p:animEffect transition="out" filter="fade">
                                      <p:cBhvr>
                                        <p:cTn id="60" dur="2000"/>
                                        <p:tgtEl>
                                          <p:spTgt spid="27"/>
                                        </p:tgtEl>
                                      </p:cBhvr>
                                    </p:animEffect>
                                    <p:set>
                                      <p:cBhvr>
                                        <p:cTn id="61" dur="1" fill="hold">
                                          <p:stCondLst>
                                            <p:cond delay="1999"/>
                                          </p:stCondLst>
                                        </p:cTn>
                                        <p:tgtEl>
                                          <p:spTgt spid="27"/>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childTnLst>
                          </p:cTn>
                        </p:par>
                        <p:par>
                          <p:cTn id="65" fill="hold" nodeType="afterGroup">
                            <p:stCondLst>
                              <p:cond delay="12600"/>
                            </p:stCondLst>
                            <p:childTnLst>
                              <p:par>
                                <p:cTn id="66" presetID="10" presetClass="exit" presetSubtype="0" fill="hold" grpId="0" nodeType="afterEffect">
                                  <p:stCondLst>
                                    <p:cond delay="0"/>
                                  </p:stCondLst>
                                  <p:childTnLst>
                                    <p:animEffect transition="out" filter="fade">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4" grpId="0" animBg="1"/>
      <p:bldP spid="3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5" descr="mriscanner"/>
          <p:cNvPicPr>
            <a:picLocks noGrp="1" noChangeAspect="1" noChangeArrowheads="1"/>
          </p:cNvPicPr>
          <p:nvPr>
            <p:ph idx="4294967295"/>
          </p:nvPr>
        </p:nvPicPr>
        <p:blipFill>
          <a:blip r:embed="rId4" cstate="print">
            <a:extLst>
              <a:ext uri="{28A0092B-C50C-407E-A947-70E740481C1C}">
                <a14:useLocalDpi xmlns:a14="http://schemas.microsoft.com/office/drawing/2010/main"/>
              </a:ext>
            </a:extLst>
          </a:blip>
          <a:srcRect/>
          <a:stretch>
            <a:fillRect/>
          </a:stretch>
        </p:blipFill>
        <p:spPr>
          <a:xfrm>
            <a:off x="457200" y="1157288"/>
            <a:ext cx="6099175" cy="5281612"/>
          </a:xfrm>
        </p:spPr>
      </p:pic>
      <p:grpSp>
        <p:nvGrpSpPr>
          <p:cNvPr id="2" name="Group 9"/>
          <p:cNvGrpSpPr>
            <a:grpSpLocks/>
          </p:cNvGrpSpPr>
          <p:nvPr/>
        </p:nvGrpSpPr>
        <p:grpSpPr bwMode="auto">
          <a:xfrm>
            <a:off x="152400" y="2035175"/>
            <a:ext cx="4981575" cy="4413250"/>
            <a:chOff x="152400" y="2035803"/>
            <a:chExt cx="4981575" cy="4412622"/>
          </a:xfrm>
        </p:grpSpPr>
        <p:grpSp>
          <p:nvGrpSpPr>
            <p:cNvPr id="3" name="Group 8"/>
            <p:cNvGrpSpPr>
              <a:grpSpLocks/>
            </p:cNvGrpSpPr>
            <p:nvPr/>
          </p:nvGrpSpPr>
          <p:grpSpPr bwMode="auto">
            <a:xfrm>
              <a:off x="1695450" y="2035803"/>
              <a:ext cx="3438525" cy="2217109"/>
              <a:chOff x="1695450" y="2035803"/>
              <a:chExt cx="3438525" cy="2217109"/>
            </a:xfrm>
          </p:grpSpPr>
          <p:pic>
            <p:nvPicPr>
              <p:cNvPr id="206917" name="Picture 5" descr="mriscanne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695450" y="2871787"/>
                <a:ext cx="34385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18" name="Picture 5" descr="mriscanne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90750" y="2797803"/>
                <a:ext cx="2943225" cy="78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19" name="Picture 5" descr="mriscanne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943225" y="2369178"/>
                <a:ext cx="2190750" cy="121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20" name="Picture 5" descr="mriscanne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662362" y="2035803"/>
                <a:ext cx="1471613" cy="154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 name="Straight Connector 3"/>
            <p:cNvCxnSpPr/>
            <p:nvPr/>
          </p:nvCxnSpPr>
          <p:spPr>
            <a:xfrm flipH="1">
              <a:off x="1085850" y="4407191"/>
              <a:ext cx="361950" cy="1269819"/>
            </a:xfrm>
            <a:prstGeom prst="line">
              <a:avLst/>
            </a:prstGeom>
            <a:ln w="28575">
              <a:solidFill>
                <a:srgbClr val="080808"/>
              </a:solidFill>
            </a:ln>
          </p:spPr>
          <p:style>
            <a:lnRef idx="1">
              <a:schemeClr val="accent1"/>
            </a:lnRef>
            <a:fillRef idx="0">
              <a:schemeClr val="accent1"/>
            </a:fillRef>
            <a:effectRef idx="0">
              <a:schemeClr val="accent1"/>
            </a:effectRef>
            <a:fontRef idx="minor">
              <a:schemeClr val="tx1"/>
            </a:fontRef>
          </p:style>
        </p:cxnSp>
        <p:sp>
          <p:nvSpPr>
            <p:cNvPr id="206916" name="TextBox 6"/>
            <p:cNvSpPr txBox="1">
              <a:spLocks noChangeArrowheads="1"/>
            </p:cNvSpPr>
            <p:nvPr/>
          </p:nvSpPr>
          <p:spPr bwMode="auto">
            <a:xfrm>
              <a:off x="152400" y="5740539"/>
              <a:ext cx="19750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kern="1200">
                  <a:solidFill>
                    <a:srgbClr val="000000"/>
                  </a:solidFill>
                  <a:ea typeface="+mn-ea"/>
                  <a:cs typeface="+mn-cs"/>
                </a:rPr>
                <a:t>Superconducting</a:t>
              </a:r>
            </a:p>
            <a:p>
              <a:pPr eaLnBrk="1" hangingPunct="1"/>
              <a:r>
                <a:rPr lang="en-US" kern="1200">
                  <a:solidFill>
                    <a:srgbClr val="000000"/>
                  </a:solidFill>
                  <a:ea typeface="+mn-ea"/>
                  <a:cs typeface="+mn-cs"/>
                </a:rPr>
                <a:t>magnet</a:t>
              </a:r>
            </a:p>
          </p:txBody>
        </p:sp>
      </p:grpSp>
      <p:grpSp>
        <p:nvGrpSpPr>
          <p:cNvPr id="5" name="Group 14"/>
          <p:cNvGrpSpPr>
            <a:grpSpLocks/>
          </p:cNvGrpSpPr>
          <p:nvPr/>
        </p:nvGrpSpPr>
        <p:grpSpPr bwMode="auto">
          <a:xfrm>
            <a:off x="-92075" y="892175"/>
            <a:ext cx="8169275" cy="6042025"/>
            <a:chOff x="-9372600" y="2035803"/>
            <a:chExt cx="8169275" cy="6041397"/>
          </a:xfrm>
        </p:grpSpPr>
        <p:sp>
          <p:nvSpPr>
            <p:cNvPr id="13" name="Rectangle 12"/>
            <p:cNvSpPr/>
            <p:nvPr/>
          </p:nvSpPr>
          <p:spPr>
            <a:xfrm>
              <a:off x="-9372600" y="2035803"/>
              <a:ext cx="8169275" cy="6041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kern="1200">
                <a:solidFill>
                  <a:srgbClr val="FFFFFF"/>
                </a:solidFill>
              </a:endParaRPr>
            </a:p>
          </p:txBody>
        </p:sp>
        <p:pic>
          <p:nvPicPr>
            <p:cNvPr id="206886" name="Picture 5" descr="mriscanne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991600" y="2133600"/>
              <a:ext cx="6099175"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87" name="Line 19"/>
            <p:cNvSpPr>
              <a:spLocks noChangeShapeType="1"/>
            </p:cNvSpPr>
            <p:nvPr/>
          </p:nvSpPr>
          <p:spPr bwMode="auto">
            <a:xfrm flipH="1" flipV="1">
              <a:off x="-6477000" y="4800600"/>
              <a:ext cx="35814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sp>
          <p:nvSpPr>
            <p:cNvPr id="206888" name="Line 21"/>
            <p:cNvSpPr>
              <a:spLocks noChangeShapeType="1"/>
            </p:cNvSpPr>
            <p:nvPr/>
          </p:nvSpPr>
          <p:spPr bwMode="auto">
            <a:xfrm flipH="1" flipV="1">
              <a:off x="-6781800" y="3962400"/>
              <a:ext cx="3886200" cy="1066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sp>
          <p:nvSpPr>
            <p:cNvPr id="206889" name="Line 22"/>
            <p:cNvSpPr>
              <a:spLocks noChangeShapeType="1"/>
            </p:cNvSpPr>
            <p:nvPr/>
          </p:nvSpPr>
          <p:spPr bwMode="auto">
            <a:xfrm flipH="1" flipV="1">
              <a:off x="-6477000" y="3810000"/>
              <a:ext cx="3581400" cy="1219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pic>
          <p:nvPicPr>
            <p:cNvPr id="206890" name="Picture 5" descr="mriscanner"/>
            <p:cNvPicPr>
              <a:picLocks noChangeAspect="1" noChangeArrowheads="1"/>
            </p:cNvPicPr>
            <p:nvPr/>
          </p:nvPicPr>
          <p:blipFill>
            <a:blip r:embed="rId4" cstate="print">
              <a:grayscl/>
              <a:extLst>
                <a:ext uri="{28A0092B-C50C-407E-A947-70E740481C1C}">
                  <a14:useLocalDpi xmlns:a14="http://schemas.microsoft.com/office/drawing/2010/main"/>
                </a:ext>
              </a:extLst>
            </a:blip>
            <a:srcRect/>
            <a:stretch>
              <a:fillRect/>
            </a:stretch>
          </p:blipFill>
          <p:spPr bwMode="auto">
            <a:xfrm>
              <a:off x="-8839200" y="2286000"/>
              <a:ext cx="6099175"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91" name="Picture 5" descr="mriscanne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715000" y="3200400"/>
              <a:ext cx="15430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92" name="Picture 5" descr="mriscanner"/>
            <p:cNvPicPr>
              <a:picLocks noChangeAspect="1" noChangeArrowheads="1"/>
            </p:cNvPicPr>
            <p:nvPr/>
          </p:nvPicPr>
          <p:blipFill>
            <a:blip r:embed="rId10" cstate="print">
              <a:grayscl/>
              <a:extLst>
                <a:ext uri="{28A0092B-C50C-407E-A947-70E740481C1C}">
                  <a14:useLocalDpi xmlns:a14="http://schemas.microsoft.com/office/drawing/2010/main"/>
                </a:ext>
              </a:extLst>
            </a:blip>
            <a:srcRect/>
            <a:stretch>
              <a:fillRect/>
            </a:stretch>
          </p:blipFill>
          <p:spPr bwMode="auto">
            <a:xfrm>
              <a:off x="-5791200" y="3581400"/>
              <a:ext cx="60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93" name="Text Box 24"/>
            <p:cNvSpPr txBox="1">
              <a:spLocks noChangeArrowheads="1"/>
            </p:cNvSpPr>
            <p:nvPr/>
          </p:nvSpPr>
          <p:spPr bwMode="auto">
            <a:xfrm>
              <a:off x="-3962400" y="5867400"/>
              <a:ext cx="27590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kern="1200">
                  <a:solidFill>
                    <a:srgbClr val="000000"/>
                  </a:solidFill>
                  <a:ea typeface="+mn-ea"/>
                  <a:cs typeface="+mn-cs"/>
                </a:rPr>
                <a:t>Gradient magnets</a:t>
              </a:r>
            </a:p>
          </p:txBody>
        </p:sp>
        <p:pic>
          <p:nvPicPr>
            <p:cNvPr id="206894" name="Picture 5" descr="mriscanne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rot="-3036370">
              <a:off x="-5848350" y="4718050"/>
              <a:ext cx="130175" cy="10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95" name="Picture 5" descr="mriscanne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791200" y="4191000"/>
              <a:ext cx="119063"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96" name="Picture 5" descr="mriscanne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rot="-1223367">
              <a:off x="-5811838" y="3694113"/>
              <a:ext cx="2159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97" name="Picture 5" descr="mriscanne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5800725" y="3500438"/>
              <a:ext cx="6191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98" name="Picture 5" descr="mriscanne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620000" y="3581400"/>
              <a:ext cx="18335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99" name="Line 176"/>
            <p:cNvSpPr>
              <a:spLocks noChangeShapeType="1"/>
            </p:cNvSpPr>
            <p:nvPr/>
          </p:nvSpPr>
          <p:spPr bwMode="auto">
            <a:xfrm>
              <a:off x="-6781800" y="5257800"/>
              <a:ext cx="2790825" cy="828675"/>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sp>
          <p:nvSpPr>
            <p:cNvPr id="206900" name="Line 177"/>
            <p:cNvSpPr>
              <a:spLocks noChangeShapeType="1"/>
            </p:cNvSpPr>
            <p:nvPr/>
          </p:nvSpPr>
          <p:spPr bwMode="auto">
            <a:xfrm>
              <a:off x="-5924550" y="4800600"/>
              <a:ext cx="1962150" cy="129540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sp>
          <p:nvSpPr>
            <p:cNvPr id="206901" name="Line 178"/>
            <p:cNvSpPr>
              <a:spLocks noChangeShapeType="1"/>
            </p:cNvSpPr>
            <p:nvPr/>
          </p:nvSpPr>
          <p:spPr bwMode="auto">
            <a:xfrm>
              <a:off x="-4619625" y="4495800"/>
              <a:ext cx="647700" cy="1590675"/>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grpSp>
          <p:nvGrpSpPr>
            <p:cNvPr id="6" name="Group 179"/>
            <p:cNvGrpSpPr>
              <a:grpSpLocks/>
            </p:cNvGrpSpPr>
            <p:nvPr/>
          </p:nvGrpSpPr>
          <p:grpSpPr bwMode="auto">
            <a:xfrm>
              <a:off x="-3400425" y="6267510"/>
              <a:ext cx="1027113" cy="1019175"/>
              <a:chOff x="4176" y="3342"/>
              <a:chExt cx="647" cy="642"/>
            </a:xfrm>
          </p:grpSpPr>
          <p:sp>
            <p:nvSpPr>
              <p:cNvPr id="206906" name="Text Box 14"/>
              <p:cNvSpPr txBox="1">
                <a:spLocks noChangeArrowheads="1"/>
              </p:cNvSpPr>
              <p:nvPr/>
            </p:nvSpPr>
            <p:spPr bwMode="auto">
              <a:xfrm>
                <a:off x="4386" y="3342"/>
                <a:ext cx="16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sz="1400" kern="1200">
                    <a:solidFill>
                      <a:srgbClr val="000000"/>
                    </a:solidFill>
                    <a:ea typeface="+mn-ea"/>
                    <a:cs typeface="+mn-cs"/>
                  </a:rPr>
                  <a:t>y</a:t>
                </a:r>
              </a:p>
            </p:txBody>
          </p:sp>
          <p:sp>
            <p:nvSpPr>
              <p:cNvPr id="206907" name="Text Box 15"/>
              <p:cNvSpPr txBox="1">
                <a:spLocks noChangeArrowheads="1"/>
              </p:cNvSpPr>
              <p:nvPr/>
            </p:nvSpPr>
            <p:spPr bwMode="auto">
              <a:xfrm>
                <a:off x="4656" y="3792"/>
                <a:ext cx="1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sz="1400" kern="1200">
                    <a:solidFill>
                      <a:srgbClr val="000000"/>
                    </a:solidFill>
                    <a:ea typeface="+mn-ea"/>
                    <a:cs typeface="+mn-cs"/>
                  </a:rPr>
                  <a:t>x</a:t>
                </a:r>
              </a:p>
            </p:txBody>
          </p:sp>
          <p:sp>
            <p:nvSpPr>
              <p:cNvPr id="206908" name="Text Box 16"/>
              <p:cNvSpPr txBox="1">
                <a:spLocks noChangeArrowheads="1"/>
              </p:cNvSpPr>
              <p:nvPr/>
            </p:nvSpPr>
            <p:spPr bwMode="auto">
              <a:xfrm>
                <a:off x="4176" y="3786"/>
                <a:ext cx="1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sz="1400" kern="1200">
                    <a:solidFill>
                      <a:srgbClr val="000000"/>
                    </a:solidFill>
                    <a:ea typeface="+mn-ea"/>
                    <a:cs typeface="+mn-cs"/>
                  </a:rPr>
                  <a:t>z</a:t>
                </a:r>
              </a:p>
            </p:txBody>
          </p:sp>
          <p:grpSp>
            <p:nvGrpSpPr>
              <p:cNvPr id="7" name="Group 27"/>
              <p:cNvGrpSpPr>
                <a:grpSpLocks/>
              </p:cNvGrpSpPr>
              <p:nvPr/>
            </p:nvGrpSpPr>
            <p:grpSpPr bwMode="auto">
              <a:xfrm>
                <a:off x="4317" y="3513"/>
                <a:ext cx="350" cy="352"/>
                <a:chOff x="4380" y="3456"/>
                <a:chExt cx="480" cy="432"/>
              </a:xfrm>
            </p:grpSpPr>
            <p:grpSp>
              <p:nvGrpSpPr>
                <p:cNvPr id="8" name="Group 26"/>
                <p:cNvGrpSpPr>
                  <a:grpSpLocks/>
                </p:cNvGrpSpPr>
                <p:nvPr/>
              </p:nvGrpSpPr>
              <p:grpSpPr bwMode="auto">
                <a:xfrm>
                  <a:off x="4380" y="3744"/>
                  <a:ext cx="480" cy="144"/>
                  <a:chOff x="4380" y="3744"/>
                  <a:chExt cx="480" cy="144"/>
                </a:xfrm>
              </p:grpSpPr>
              <p:sp>
                <p:nvSpPr>
                  <p:cNvPr id="206912" name="Line 10"/>
                  <p:cNvSpPr>
                    <a:spLocks noChangeShapeType="1"/>
                  </p:cNvSpPr>
                  <p:nvPr/>
                </p:nvSpPr>
                <p:spPr bwMode="auto">
                  <a:xfrm>
                    <a:off x="4608" y="3744"/>
                    <a:ext cx="25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sp>
                <p:nvSpPr>
                  <p:cNvPr id="206913" name="Line 12"/>
                  <p:cNvSpPr>
                    <a:spLocks noChangeShapeType="1"/>
                  </p:cNvSpPr>
                  <p:nvPr/>
                </p:nvSpPr>
                <p:spPr bwMode="auto">
                  <a:xfrm flipH="1">
                    <a:off x="4380" y="3744"/>
                    <a:ext cx="228"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grpSp>
            <p:sp>
              <p:nvSpPr>
                <p:cNvPr id="206911" name="Line 25"/>
                <p:cNvSpPr>
                  <a:spLocks noChangeShapeType="1"/>
                </p:cNvSpPr>
                <p:nvPr/>
              </p:nvSpPr>
              <p:spPr bwMode="auto">
                <a:xfrm flipV="1">
                  <a:off x="4608" y="3456"/>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grpSp>
        </p:grpSp>
        <p:grpSp>
          <p:nvGrpSpPr>
            <p:cNvPr id="9" name="Group 10"/>
            <p:cNvGrpSpPr>
              <a:grpSpLocks/>
            </p:cNvGrpSpPr>
            <p:nvPr/>
          </p:nvGrpSpPr>
          <p:grpSpPr bwMode="auto">
            <a:xfrm>
              <a:off x="-9144000" y="5585354"/>
              <a:ext cx="1975092" cy="2040897"/>
              <a:chOff x="4467225" y="4559928"/>
              <a:chExt cx="1975092" cy="2040897"/>
            </a:xfrm>
          </p:grpSpPr>
          <p:cxnSp>
            <p:nvCxnSpPr>
              <p:cNvPr id="76" name="Straight Connector 75"/>
              <p:cNvCxnSpPr/>
              <p:nvPr/>
            </p:nvCxnSpPr>
            <p:spPr>
              <a:xfrm flipH="1">
                <a:off x="5400675" y="4559658"/>
                <a:ext cx="361950" cy="1269868"/>
              </a:xfrm>
              <a:prstGeom prst="line">
                <a:avLst/>
              </a:prstGeom>
              <a:ln w="28575">
                <a:solidFill>
                  <a:srgbClr val="808080"/>
                </a:solidFill>
              </a:ln>
            </p:spPr>
            <p:style>
              <a:lnRef idx="1">
                <a:schemeClr val="accent1"/>
              </a:lnRef>
              <a:fillRef idx="0">
                <a:schemeClr val="accent1"/>
              </a:fillRef>
              <a:effectRef idx="0">
                <a:schemeClr val="accent1"/>
              </a:effectRef>
              <a:fontRef idx="minor">
                <a:schemeClr val="tx1"/>
              </a:fontRef>
            </p:style>
          </p:cxnSp>
          <p:sp>
            <p:nvSpPr>
              <p:cNvPr id="206905" name="TextBox 76"/>
              <p:cNvSpPr txBox="1">
                <a:spLocks noChangeArrowheads="1"/>
              </p:cNvSpPr>
              <p:nvPr/>
            </p:nvSpPr>
            <p:spPr bwMode="auto">
              <a:xfrm>
                <a:off x="4467225" y="5892939"/>
                <a:ext cx="19750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kern="1200">
                    <a:solidFill>
                      <a:srgbClr val="808080"/>
                    </a:solidFill>
                    <a:ea typeface="+mn-ea"/>
                    <a:cs typeface="+mn-cs"/>
                  </a:rPr>
                  <a:t>Superconducting</a:t>
                </a:r>
              </a:p>
              <a:p>
                <a:pPr eaLnBrk="1" hangingPunct="1"/>
                <a:r>
                  <a:rPr lang="en-US" kern="1200">
                    <a:solidFill>
                      <a:srgbClr val="808080"/>
                    </a:solidFill>
                    <a:ea typeface="+mn-ea"/>
                    <a:cs typeface="+mn-cs"/>
                  </a:rPr>
                  <a:t>magnet</a:t>
                </a:r>
              </a:p>
            </p:txBody>
          </p:sp>
        </p:grpSp>
      </p:grpSp>
      <p:sp>
        <p:nvSpPr>
          <p:cNvPr id="206853" name="Rectangle 6"/>
          <p:cNvSpPr>
            <a:spLocks noGrp="1" noChangeArrowheads="1"/>
          </p:cNvSpPr>
          <p:nvPr>
            <p:ph type="title" idx="4294967295"/>
          </p:nvPr>
        </p:nvSpPr>
        <p:spPr>
          <a:xfrm>
            <a:off x="76200" y="76200"/>
            <a:ext cx="9023350" cy="946150"/>
          </a:xfrm>
        </p:spPr>
        <p:txBody>
          <a:bodyPr/>
          <a:lstStyle/>
          <a:p>
            <a:pPr eaLnBrk="1" hangingPunct="1"/>
            <a:r>
              <a:rPr lang="en-US" smtClean="0">
                <a:solidFill>
                  <a:srgbClr val="00004C"/>
                </a:solidFill>
              </a:rPr>
              <a:t>An MRI machine contains a large superconducting magnet, gradient magnets, and a radio frequency (RF) transceiver</a:t>
            </a:r>
          </a:p>
        </p:txBody>
      </p:sp>
      <p:grpSp>
        <p:nvGrpSpPr>
          <p:cNvPr id="10" name="Group 15"/>
          <p:cNvGrpSpPr>
            <a:grpSpLocks/>
          </p:cNvGrpSpPr>
          <p:nvPr/>
        </p:nvGrpSpPr>
        <p:grpSpPr bwMode="auto">
          <a:xfrm>
            <a:off x="-76200" y="1130300"/>
            <a:ext cx="9144000" cy="5334000"/>
            <a:chOff x="9982200" y="816603"/>
            <a:chExt cx="9144000" cy="5334000"/>
          </a:xfrm>
        </p:grpSpPr>
        <p:sp>
          <p:nvSpPr>
            <p:cNvPr id="206855" name="Rectangle 189"/>
            <p:cNvSpPr>
              <a:spLocks noChangeArrowheads="1"/>
            </p:cNvSpPr>
            <p:nvPr/>
          </p:nvSpPr>
          <p:spPr bwMode="auto">
            <a:xfrm>
              <a:off x="9982200" y="892803"/>
              <a:ext cx="9144000" cy="5257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kern="1200">
                <a:latin typeface="Calibri"/>
                <a:ea typeface="+mn-ea"/>
                <a:cs typeface="+mn-cs"/>
              </a:endParaRPr>
            </a:p>
          </p:txBody>
        </p:sp>
        <p:pic>
          <p:nvPicPr>
            <p:cNvPr id="206856" name="Picture 5" descr="mriscanner"/>
            <p:cNvPicPr>
              <a:picLocks noChangeAspect="1" noChangeArrowheads="1"/>
            </p:cNvPicPr>
            <p:nvPr/>
          </p:nvPicPr>
          <p:blipFill>
            <a:blip r:embed="rId4" cstate="print">
              <a:grayscl/>
              <a:extLst>
                <a:ext uri="{28A0092B-C50C-407E-A947-70E740481C1C}">
                  <a14:useLocalDpi xmlns:a14="http://schemas.microsoft.com/office/drawing/2010/main"/>
                </a:ext>
              </a:extLst>
            </a:blip>
            <a:srcRect/>
            <a:stretch>
              <a:fillRect/>
            </a:stretch>
          </p:blipFill>
          <p:spPr bwMode="auto">
            <a:xfrm>
              <a:off x="10515600" y="816603"/>
              <a:ext cx="6099175"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7" name="Text Box 23"/>
            <p:cNvSpPr txBox="1">
              <a:spLocks noChangeArrowheads="1"/>
            </p:cNvSpPr>
            <p:nvPr/>
          </p:nvSpPr>
          <p:spPr bwMode="auto">
            <a:xfrm>
              <a:off x="16916400" y="2607303"/>
              <a:ext cx="1735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kern="1200">
                  <a:solidFill>
                    <a:srgbClr val="000000"/>
                  </a:solidFill>
                  <a:ea typeface="+mn-ea"/>
                  <a:cs typeface="+mn-cs"/>
                </a:rPr>
                <a:t>RF transceiver </a:t>
              </a:r>
            </a:p>
          </p:txBody>
        </p:sp>
        <p:pic>
          <p:nvPicPr>
            <p:cNvPr id="206858" name="Picture 5" descr="mriscanne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3563600" y="2112003"/>
              <a:ext cx="60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59" name="Picture 5" descr="mriscanner"/>
            <p:cNvPicPr>
              <a:picLocks noChangeAspect="1" noChangeArrowheads="1"/>
            </p:cNvPicPr>
            <p:nvPr/>
          </p:nvPicPr>
          <p:blipFill>
            <a:blip r:embed="rId13" cstate="print">
              <a:grayscl/>
              <a:extLst>
                <a:ext uri="{28A0092B-C50C-407E-A947-70E740481C1C}">
                  <a14:useLocalDpi xmlns:a14="http://schemas.microsoft.com/office/drawing/2010/main"/>
                </a:ext>
              </a:extLst>
            </a:blip>
            <a:srcRect/>
            <a:stretch>
              <a:fillRect/>
            </a:stretch>
          </p:blipFill>
          <p:spPr bwMode="auto">
            <a:xfrm rot="-1223367">
              <a:off x="13539788" y="2216778"/>
              <a:ext cx="2159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60" name="Picture 5" descr="mriscanner"/>
            <p:cNvPicPr>
              <a:picLocks noChangeAspect="1" noChangeArrowheads="1"/>
            </p:cNvPicPr>
            <p:nvPr/>
          </p:nvPicPr>
          <p:blipFill>
            <a:blip r:embed="rId16" cstate="print">
              <a:grayscl/>
              <a:extLst>
                <a:ext uri="{28A0092B-C50C-407E-A947-70E740481C1C}">
                  <a14:useLocalDpi xmlns:a14="http://schemas.microsoft.com/office/drawing/2010/main"/>
                </a:ext>
              </a:extLst>
            </a:blip>
            <a:srcRect/>
            <a:stretch>
              <a:fillRect/>
            </a:stretch>
          </p:blipFill>
          <p:spPr bwMode="auto">
            <a:xfrm>
              <a:off x="13792200" y="203580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61" name="Line 20"/>
            <p:cNvSpPr>
              <a:spLocks noChangeShapeType="1"/>
            </p:cNvSpPr>
            <p:nvPr/>
          </p:nvSpPr>
          <p:spPr bwMode="auto">
            <a:xfrm flipH="1" flipV="1">
              <a:off x="13944600" y="2797803"/>
              <a:ext cx="2895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pic>
          <p:nvPicPr>
            <p:cNvPr id="206862" name="Picture 5" descr="mriscanner"/>
            <p:cNvPicPr>
              <a:picLocks noChangeAspect="1" noChangeArrowheads="1"/>
            </p:cNvPicPr>
            <p:nvPr/>
          </p:nvPicPr>
          <p:blipFill>
            <a:blip r:embed="rId11" cstate="print">
              <a:grayscl/>
              <a:extLst>
                <a:ext uri="{28A0092B-C50C-407E-A947-70E740481C1C}">
                  <a14:useLocalDpi xmlns:a14="http://schemas.microsoft.com/office/drawing/2010/main"/>
                </a:ext>
              </a:extLst>
            </a:blip>
            <a:srcRect/>
            <a:stretch>
              <a:fillRect/>
            </a:stretch>
          </p:blipFill>
          <p:spPr bwMode="auto">
            <a:xfrm rot="-3036370">
              <a:off x="13498513" y="3196266"/>
              <a:ext cx="1603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63" name="Picture 5" descr="mriscanner"/>
            <p:cNvPicPr>
              <a:picLocks noChangeAspect="1" noChangeArrowheads="1"/>
            </p:cNvPicPr>
            <p:nvPr/>
          </p:nvPicPr>
          <p:blipFill>
            <a:blip r:embed="rId14" cstate="print">
              <a:grayscl/>
              <a:extLst>
                <a:ext uri="{28A0092B-C50C-407E-A947-70E740481C1C}">
                  <a14:useLocalDpi xmlns:a14="http://schemas.microsoft.com/office/drawing/2010/main"/>
                </a:ext>
              </a:extLst>
            </a:blip>
            <a:srcRect/>
            <a:stretch>
              <a:fillRect/>
            </a:stretch>
          </p:blipFill>
          <p:spPr bwMode="auto">
            <a:xfrm>
              <a:off x="13563600" y="2035803"/>
              <a:ext cx="6191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64" name="Text Box 24"/>
            <p:cNvSpPr txBox="1">
              <a:spLocks noChangeArrowheads="1"/>
            </p:cNvSpPr>
            <p:nvPr/>
          </p:nvSpPr>
          <p:spPr bwMode="auto">
            <a:xfrm>
              <a:off x="15392400" y="4407528"/>
              <a:ext cx="275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kern="1200">
                  <a:solidFill>
                    <a:srgbClr val="808080"/>
                  </a:solidFill>
                  <a:ea typeface="+mn-ea"/>
                  <a:cs typeface="+mn-cs"/>
                </a:rPr>
                <a:t>Gradient magnets</a:t>
              </a:r>
            </a:p>
          </p:txBody>
        </p:sp>
        <p:grpSp>
          <p:nvGrpSpPr>
            <p:cNvPr id="11" name="Group 199"/>
            <p:cNvGrpSpPr>
              <a:grpSpLocks/>
            </p:cNvGrpSpPr>
            <p:nvPr/>
          </p:nvGrpSpPr>
          <p:grpSpPr bwMode="auto">
            <a:xfrm>
              <a:off x="15940286" y="4848225"/>
              <a:ext cx="1027113" cy="1019175"/>
              <a:chOff x="4176" y="3342"/>
              <a:chExt cx="647" cy="642"/>
            </a:xfrm>
          </p:grpSpPr>
          <p:sp>
            <p:nvSpPr>
              <p:cNvPr id="206877" name="Text Box 14"/>
              <p:cNvSpPr txBox="1">
                <a:spLocks noChangeArrowheads="1"/>
              </p:cNvSpPr>
              <p:nvPr/>
            </p:nvSpPr>
            <p:spPr bwMode="auto">
              <a:xfrm>
                <a:off x="4386" y="3342"/>
                <a:ext cx="16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sz="1400" kern="1200">
                    <a:solidFill>
                      <a:srgbClr val="808080"/>
                    </a:solidFill>
                    <a:ea typeface="+mn-ea"/>
                    <a:cs typeface="+mn-cs"/>
                  </a:rPr>
                  <a:t>y</a:t>
                </a:r>
              </a:p>
            </p:txBody>
          </p:sp>
          <p:sp>
            <p:nvSpPr>
              <p:cNvPr id="206878" name="Text Box 15"/>
              <p:cNvSpPr txBox="1">
                <a:spLocks noChangeArrowheads="1"/>
              </p:cNvSpPr>
              <p:nvPr/>
            </p:nvSpPr>
            <p:spPr bwMode="auto">
              <a:xfrm>
                <a:off x="4656" y="3792"/>
                <a:ext cx="1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sz="1400" kern="1200">
                    <a:solidFill>
                      <a:srgbClr val="808080"/>
                    </a:solidFill>
                    <a:ea typeface="+mn-ea"/>
                    <a:cs typeface="+mn-cs"/>
                  </a:rPr>
                  <a:t>x</a:t>
                </a:r>
              </a:p>
            </p:txBody>
          </p:sp>
          <p:sp>
            <p:nvSpPr>
              <p:cNvPr id="206879" name="Text Box 16"/>
              <p:cNvSpPr txBox="1">
                <a:spLocks noChangeArrowheads="1"/>
              </p:cNvSpPr>
              <p:nvPr/>
            </p:nvSpPr>
            <p:spPr bwMode="auto">
              <a:xfrm>
                <a:off x="4176" y="3786"/>
                <a:ext cx="1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sz="1400" kern="1200">
                    <a:solidFill>
                      <a:srgbClr val="808080"/>
                    </a:solidFill>
                    <a:ea typeface="+mn-ea"/>
                    <a:cs typeface="+mn-cs"/>
                  </a:rPr>
                  <a:t>z</a:t>
                </a:r>
              </a:p>
            </p:txBody>
          </p:sp>
          <p:grpSp>
            <p:nvGrpSpPr>
              <p:cNvPr id="12" name="Group 27"/>
              <p:cNvGrpSpPr>
                <a:grpSpLocks/>
              </p:cNvGrpSpPr>
              <p:nvPr/>
            </p:nvGrpSpPr>
            <p:grpSpPr bwMode="auto">
              <a:xfrm>
                <a:off x="4317" y="3513"/>
                <a:ext cx="350" cy="352"/>
                <a:chOff x="4380" y="3456"/>
                <a:chExt cx="480" cy="432"/>
              </a:xfrm>
            </p:grpSpPr>
            <p:grpSp>
              <p:nvGrpSpPr>
                <p:cNvPr id="14" name="Group 26"/>
                <p:cNvGrpSpPr>
                  <a:grpSpLocks/>
                </p:cNvGrpSpPr>
                <p:nvPr/>
              </p:nvGrpSpPr>
              <p:grpSpPr bwMode="auto">
                <a:xfrm>
                  <a:off x="4380" y="3744"/>
                  <a:ext cx="480" cy="144"/>
                  <a:chOff x="4380" y="3744"/>
                  <a:chExt cx="480" cy="144"/>
                </a:xfrm>
              </p:grpSpPr>
              <p:sp>
                <p:nvSpPr>
                  <p:cNvPr id="206883" name="Line 10"/>
                  <p:cNvSpPr>
                    <a:spLocks noChangeShapeType="1"/>
                  </p:cNvSpPr>
                  <p:nvPr/>
                </p:nvSpPr>
                <p:spPr bwMode="auto">
                  <a:xfrm>
                    <a:off x="4608" y="3744"/>
                    <a:ext cx="252" cy="144"/>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sp>
                <p:nvSpPr>
                  <p:cNvPr id="206884" name="Line 12"/>
                  <p:cNvSpPr>
                    <a:spLocks noChangeShapeType="1"/>
                  </p:cNvSpPr>
                  <p:nvPr/>
                </p:nvSpPr>
                <p:spPr bwMode="auto">
                  <a:xfrm flipH="1">
                    <a:off x="4380" y="3744"/>
                    <a:ext cx="228" cy="144"/>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grpSp>
            <p:sp>
              <p:nvSpPr>
                <p:cNvPr id="206882" name="Line 25"/>
                <p:cNvSpPr>
                  <a:spLocks noChangeShapeType="1"/>
                </p:cNvSpPr>
                <p:nvPr/>
              </p:nvSpPr>
              <p:spPr bwMode="auto">
                <a:xfrm flipV="1">
                  <a:off x="4608" y="3456"/>
                  <a:ext cx="0" cy="288"/>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grpSp>
        </p:grpSp>
        <p:sp>
          <p:nvSpPr>
            <p:cNvPr id="206866" name="Line 208"/>
            <p:cNvSpPr>
              <a:spLocks noChangeShapeType="1"/>
            </p:cNvSpPr>
            <p:nvPr/>
          </p:nvSpPr>
          <p:spPr bwMode="auto">
            <a:xfrm>
              <a:off x="12573000" y="3797928"/>
              <a:ext cx="2790825" cy="828675"/>
            </a:xfrm>
            <a:prstGeom prst="line">
              <a:avLst/>
            </a:prstGeom>
            <a:noFill/>
            <a:ln w="28575">
              <a:solidFill>
                <a:srgbClr val="808080"/>
              </a:solidFill>
              <a:round/>
              <a:headEnd type="triangle" w="med" len="med"/>
              <a:tailEn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pic>
          <p:nvPicPr>
            <p:cNvPr id="206867" name="Picture 5" descr="mriscanner"/>
            <p:cNvPicPr>
              <a:picLocks noChangeAspect="1" noChangeArrowheads="1"/>
            </p:cNvPicPr>
            <p:nvPr/>
          </p:nvPicPr>
          <p:blipFill>
            <a:blip r:embed="rId12" cstate="print">
              <a:grayscl/>
              <a:extLst>
                <a:ext uri="{28A0092B-C50C-407E-A947-70E740481C1C}">
                  <a14:useLocalDpi xmlns:a14="http://schemas.microsoft.com/office/drawing/2010/main"/>
                </a:ext>
              </a:extLst>
            </a:blip>
            <a:srcRect/>
            <a:stretch>
              <a:fillRect/>
            </a:stretch>
          </p:blipFill>
          <p:spPr bwMode="auto">
            <a:xfrm>
              <a:off x="13554075" y="2688266"/>
              <a:ext cx="109538"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68" name="Picture 5" descr="mriscanner"/>
            <p:cNvPicPr>
              <a:picLocks noChangeAspect="1" noChangeArrowheads="1"/>
            </p:cNvPicPr>
            <p:nvPr/>
          </p:nvPicPr>
          <p:blipFill>
            <a:blip r:embed="rId17" cstate="print">
              <a:grayscl/>
              <a:extLst>
                <a:ext uri="{28A0092B-C50C-407E-A947-70E740481C1C}">
                  <a14:useLocalDpi xmlns:a14="http://schemas.microsoft.com/office/drawing/2010/main"/>
                </a:ext>
              </a:extLst>
            </a:blip>
            <a:srcRect/>
            <a:stretch>
              <a:fillRect/>
            </a:stretch>
          </p:blipFill>
          <p:spPr bwMode="auto">
            <a:xfrm>
              <a:off x="14011275" y="3288341"/>
              <a:ext cx="20478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69" name="Picture 5" descr="mriscanner"/>
            <p:cNvPicPr>
              <a:picLocks noChangeAspect="1" noChangeArrowheads="1"/>
            </p:cNvPicPr>
            <p:nvPr/>
          </p:nvPicPr>
          <p:blipFill>
            <a:blip r:embed="rId18" cstate="print">
              <a:grayscl/>
              <a:extLst>
                <a:ext uri="{28A0092B-C50C-407E-A947-70E740481C1C}">
                  <a14:useLocalDpi xmlns:a14="http://schemas.microsoft.com/office/drawing/2010/main"/>
                </a:ext>
              </a:extLst>
            </a:blip>
            <a:srcRect/>
            <a:stretch>
              <a:fillRect/>
            </a:stretch>
          </p:blipFill>
          <p:spPr bwMode="auto">
            <a:xfrm>
              <a:off x="14120813" y="3088316"/>
              <a:ext cx="1143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70" name="Picture 5" descr="mriscanner"/>
            <p:cNvPicPr>
              <a:picLocks noChangeAspect="1" noChangeArrowheads="1"/>
            </p:cNvPicPr>
            <p:nvPr/>
          </p:nvPicPr>
          <p:blipFill>
            <a:blip r:embed="rId19" cstate="print">
              <a:grayscl/>
              <a:extLst>
                <a:ext uri="{28A0092B-C50C-407E-A947-70E740481C1C}">
                  <a14:useLocalDpi xmlns:a14="http://schemas.microsoft.com/office/drawing/2010/main"/>
                </a:ext>
              </a:extLst>
            </a:blip>
            <a:srcRect/>
            <a:stretch>
              <a:fillRect/>
            </a:stretch>
          </p:blipFill>
          <p:spPr bwMode="auto">
            <a:xfrm>
              <a:off x="13611225" y="3442328"/>
              <a:ext cx="538163"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71" name="Picture 5" descr="mriscanner"/>
            <p:cNvPicPr>
              <a:picLocks noChangeAspect="1" noChangeArrowheads="1"/>
            </p:cNvPicPr>
            <p:nvPr/>
          </p:nvPicPr>
          <p:blipFill>
            <a:blip r:embed="rId20" cstate="print">
              <a:grayscl/>
              <a:extLst>
                <a:ext uri="{28A0092B-C50C-407E-A947-70E740481C1C}">
                  <a14:useLocalDpi xmlns:a14="http://schemas.microsoft.com/office/drawing/2010/main"/>
                </a:ext>
              </a:extLst>
            </a:blip>
            <a:srcRect/>
            <a:stretch>
              <a:fillRect/>
            </a:stretch>
          </p:blipFill>
          <p:spPr bwMode="auto">
            <a:xfrm>
              <a:off x="14097000" y="2112003"/>
              <a:ext cx="746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72" name="Picture 5" descr="mriscanner"/>
            <p:cNvPicPr>
              <a:picLocks noChangeAspect="1" noChangeArrowheads="1"/>
            </p:cNvPicPr>
            <p:nvPr/>
          </p:nvPicPr>
          <p:blipFill>
            <a:blip r:embed="rId21" cstate="print">
              <a:grayscl/>
              <a:extLst>
                <a:ext uri="{28A0092B-C50C-407E-A947-70E740481C1C}">
                  <a14:useLocalDpi xmlns:a14="http://schemas.microsoft.com/office/drawing/2010/main"/>
                </a:ext>
              </a:extLst>
            </a:blip>
            <a:srcRect/>
            <a:stretch>
              <a:fillRect/>
            </a:stretch>
          </p:blipFill>
          <p:spPr bwMode="auto">
            <a:xfrm>
              <a:off x="14097000" y="2112003"/>
              <a:ext cx="7461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73" name="Line 215"/>
            <p:cNvSpPr>
              <a:spLocks noChangeShapeType="1"/>
            </p:cNvSpPr>
            <p:nvPr/>
          </p:nvSpPr>
          <p:spPr bwMode="auto">
            <a:xfrm>
              <a:off x="13430250" y="3331203"/>
              <a:ext cx="1962150" cy="1295400"/>
            </a:xfrm>
            <a:prstGeom prst="line">
              <a:avLst/>
            </a:prstGeom>
            <a:noFill/>
            <a:ln w="28575">
              <a:solidFill>
                <a:srgbClr val="808080"/>
              </a:solidFill>
              <a:round/>
              <a:headEnd type="triangle" w="med" len="med"/>
              <a:tailEn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sp>
          <p:nvSpPr>
            <p:cNvPr id="206874" name="Line 216"/>
            <p:cNvSpPr>
              <a:spLocks noChangeShapeType="1"/>
            </p:cNvSpPr>
            <p:nvPr/>
          </p:nvSpPr>
          <p:spPr bwMode="auto">
            <a:xfrm>
              <a:off x="14735175" y="3026403"/>
              <a:ext cx="647700" cy="1590675"/>
            </a:xfrm>
            <a:prstGeom prst="line">
              <a:avLst/>
            </a:prstGeom>
            <a:noFill/>
            <a:ln w="28575">
              <a:solidFill>
                <a:srgbClr val="808080"/>
              </a:solidFill>
              <a:round/>
              <a:headEnd type="triangle" w="med" len="med"/>
              <a:tailEnd/>
            </a:ln>
            <a:extLst>
              <a:ext uri="{909E8E84-426E-40DD-AFC4-6F175D3DCCD1}">
                <a14:hiddenFill xmlns:a14="http://schemas.microsoft.com/office/drawing/2010/main">
                  <a:noFill/>
                </a14:hiddenFill>
              </a:ext>
            </a:extLst>
          </p:spPr>
          <p:txBody>
            <a:bodyPr/>
            <a:lstStyle/>
            <a:p>
              <a:endParaRPr lang="en-US" sz="1800" kern="1200">
                <a:latin typeface="Calibri"/>
                <a:ea typeface="+mn-ea"/>
                <a:cs typeface="+mn-cs"/>
              </a:endParaRPr>
            </a:p>
          </p:txBody>
        </p:sp>
        <p:cxnSp>
          <p:nvCxnSpPr>
            <p:cNvPr id="84" name="Straight Connector 83"/>
            <p:cNvCxnSpPr/>
            <p:nvPr/>
          </p:nvCxnSpPr>
          <p:spPr>
            <a:xfrm flipH="1">
              <a:off x="11068050" y="4028116"/>
              <a:ext cx="361950" cy="1270000"/>
            </a:xfrm>
            <a:prstGeom prst="line">
              <a:avLst/>
            </a:prstGeom>
            <a:ln w="28575">
              <a:solidFill>
                <a:srgbClr val="808080"/>
              </a:solidFill>
            </a:ln>
          </p:spPr>
          <p:style>
            <a:lnRef idx="1">
              <a:schemeClr val="accent1"/>
            </a:lnRef>
            <a:fillRef idx="0">
              <a:schemeClr val="accent1"/>
            </a:fillRef>
            <a:effectRef idx="0">
              <a:schemeClr val="accent1"/>
            </a:effectRef>
            <a:fontRef idx="minor">
              <a:schemeClr val="tx1"/>
            </a:fontRef>
          </p:style>
        </p:cxnSp>
        <p:sp>
          <p:nvSpPr>
            <p:cNvPr id="206876" name="TextBox 84"/>
            <p:cNvSpPr txBox="1">
              <a:spLocks noChangeArrowheads="1"/>
            </p:cNvSpPr>
            <p:nvPr/>
          </p:nvSpPr>
          <p:spPr bwMode="auto">
            <a:xfrm>
              <a:off x="10134600" y="5361510"/>
              <a:ext cx="19750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alibri" pitchFamily="34" charset="0"/>
                </a:defRPr>
              </a:lvl1pPr>
              <a:lvl2pPr marL="742950" indent="-285750" eaLnBrk="0" hangingPunct="0">
                <a:defRPr sz="2000" b="1">
                  <a:solidFill>
                    <a:schemeClr val="tx1"/>
                  </a:solidFill>
                  <a:latin typeface="Calibri" pitchFamily="34" charset="0"/>
                </a:defRPr>
              </a:lvl2pPr>
              <a:lvl3pPr marL="1143000" indent="-228600" eaLnBrk="0" hangingPunct="0">
                <a:defRPr sz="2000" b="1">
                  <a:solidFill>
                    <a:schemeClr val="tx1"/>
                  </a:solidFill>
                  <a:latin typeface="Calibri" pitchFamily="34" charset="0"/>
                </a:defRPr>
              </a:lvl3pPr>
              <a:lvl4pPr marL="1600200" indent="-228600" eaLnBrk="0" hangingPunct="0">
                <a:defRPr sz="2000" b="1">
                  <a:solidFill>
                    <a:schemeClr val="tx1"/>
                  </a:solidFill>
                  <a:latin typeface="Calibri" pitchFamily="34" charset="0"/>
                </a:defRPr>
              </a:lvl4pPr>
              <a:lvl5pPr marL="2057400" indent="-228600" eaLnBrk="0" hangingPunct="0">
                <a:defRPr sz="2000" b="1">
                  <a:solidFill>
                    <a:schemeClr val="tx1"/>
                  </a:solidFill>
                  <a:latin typeface="Calibri" pitchFamily="34" charset="0"/>
                </a:defRPr>
              </a:lvl5pPr>
              <a:lvl6pPr marL="2514600" indent="-228600" eaLnBrk="0" fontAlgn="base" hangingPunct="0">
                <a:spcBef>
                  <a:spcPct val="0"/>
                </a:spcBef>
                <a:spcAft>
                  <a:spcPct val="0"/>
                </a:spcAft>
                <a:defRPr sz="2000" b="1">
                  <a:solidFill>
                    <a:schemeClr val="tx1"/>
                  </a:solidFill>
                  <a:latin typeface="Calibri" pitchFamily="34" charset="0"/>
                </a:defRPr>
              </a:lvl6pPr>
              <a:lvl7pPr marL="2971800" indent="-228600" eaLnBrk="0" fontAlgn="base" hangingPunct="0">
                <a:spcBef>
                  <a:spcPct val="0"/>
                </a:spcBef>
                <a:spcAft>
                  <a:spcPct val="0"/>
                </a:spcAft>
                <a:defRPr sz="2000" b="1">
                  <a:solidFill>
                    <a:schemeClr val="tx1"/>
                  </a:solidFill>
                  <a:latin typeface="Calibri" pitchFamily="34" charset="0"/>
                </a:defRPr>
              </a:lvl7pPr>
              <a:lvl8pPr marL="3429000" indent="-228600" eaLnBrk="0" fontAlgn="base" hangingPunct="0">
                <a:spcBef>
                  <a:spcPct val="0"/>
                </a:spcBef>
                <a:spcAft>
                  <a:spcPct val="0"/>
                </a:spcAft>
                <a:defRPr sz="2000" b="1">
                  <a:solidFill>
                    <a:schemeClr val="tx1"/>
                  </a:solidFill>
                  <a:latin typeface="Calibri" pitchFamily="34" charset="0"/>
                </a:defRPr>
              </a:lvl8pPr>
              <a:lvl9pPr marL="3886200" indent="-228600" eaLnBrk="0" fontAlgn="base" hangingPunct="0">
                <a:spcBef>
                  <a:spcPct val="0"/>
                </a:spcBef>
                <a:spcAft>
                  <a:spcPct val="0"/>
                </a:spcAft>
                <a:defRPr sz="2000" b="1">
                  <a:solidFill>
                    <a:schemeClr val="tx1"/>
                  </a:solidFill>
                  <a:latin typeface="Calibri" pitchFamily="34" charset="0"/>
                </a:defRPr>
              </a:lvl9pPr>
            </a:lstStyle>
            <a:p>
              <a:pPr eaLnBrk="1" hangingPunct="1"/>
              <a:r>
                <a:rPr lang="en-US" kern="1200">
                  <a:solidFill>
                    <a:srgbClr val="808080"/>
                  </a:solidFill>
                  <a:ea typeface="+mn-ea"/>
                  <a:cs typeface="+mn-cs"/>
                </a:rPr>
                <a:t>Superconducting</a:t>
              </a:r>
            </a:p>
            <a:p>
              <a:pPr eaLnBrk="1" hangingPunct="1"/>
              <a:r>
                <a:rPr lang="en-US" kern="1200">
                  <a:solidFill>
                    <a:srgbClr val="808080"/>
                  </a:solidFill>
                  <a:ea typeface="+mn-ea"/>
                  <a:cs typeface="+mn-cs"/>
                </a:rPr>
                <a:t>magnet</a:t>
              </a:r>
            </a:p>
          </p:txBody>
        </p:sp>
      </p:grpSp>
    </p:spTree>
    <p:custDataLst>
      <p:tags r:id="rId1"/>
    </p:custDataLst>
    <p:extLst>
      <p:ext uri="{BB962C8B-B14F-4D97-AF65-F5344CB8AC3E}">
        <p14:creationId xmlns:p14="http://schemas.microsoft.com/office/powerpoint/2010/main" val="19913917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050"/>
          <p:cNvSpPr>
            <a:spLocks noGrp="1" noChangeArrowheads="1"/>
          </p:cNvSpPr>
          <p:nvPr>
            <p:ph type="title"/>
          </p:nvPr>
        </p:nvSpPr>
        <p:spPr>
          <a:xfrm>
            <a:off x="152400" y="114300"/>
            <a:ext cx="8907463" cy="954107"/>
          </a:xfrm>
        </p:spPr>
        <p:txBody>
          <a:bodyPr/>
          <a:lstStyle/>
          <a:p>
            <a:pPr eaLnBrk="1" hangingPunct="1"/>
            <a:r>
              <a:rPr lang="en-US" sz="2800" dirty="0" smtClean="0"/>
              <a:t>In the tests, two groups of students viewed different PowerPoint talks with the </a:t>
            </a:r>
            <a:r>
              <a:rPr lang="en-US" sz="2800" i="1" dirty="0" smtClean="0"/>
              <a:t>same</a:t>
            </a:r>
            <a:r>
              <a:rPr lang="en-US" sz="2800" dirty="0" smtClean="0"/>
              <a:t> recorded script</a:t>
            </a:r>
          </a:p>
        </p:txBody>
      </p:sp>
      <p:grpSp>
        <p:nvGrpSpPr>
          <p:cNvPr id="211971" name="Group 2"/>
          <p:cNvGrpSpPr>
            <a:grpSpLocks/>
          </p:cNvGrpSpPr>
          <p:nvPr/>
        </p:nvGrpSpPr>
        <p:grpSpPr bwMode="auto">
          <a:xfrm>
            <a:off x="44450" y="1524000"/>
            <a:ext cx="3937000" cy="5029200"/>
            <a:chOff x="44450" y="1524000"/>
            <a:chExt cx="3937000" cy="5029200"/>
          </a:xfrm>
        </p:grpSpPr>
        <p:sp>
          <p:nvSpPr>
            <p:cNvPr id="110" name="Oval 6"/>
            <p:cNvSpPr>
              <a:spLocks noChangeArrowheads="1"/>
            </p:cNvSpPr>
            <p:nvPr/>
          </p:nvSpPr>
          <p:spPr bwMode="auto">
            <a:xfrm flipV="1">
              <a:off x="157163" y="4054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11" name="Oval 7"/>
            <p:cNvSpPr>
              <a:spLocks noChangeArrowheads="1"/>
            </p:cNvSpPr>
            <p:nvPr/>
          </p:nvSpPr>
          <p:spPr bwMode="auto">
            <a:xfrm flipV="1">
              <a:off x="2244725" y="49688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12" name="Oval 8"/>
            <p:cNvSpPr>
              <a:spLocks noChangeArrowheads="1"/>
            </p:cNvSpPr>
            <p:nvPr/>
          </p:nvSpPr>
          <p:spPr bwMode="auto">
            <a:xfrm flipV="1">
              <a:off x="1711325" y="49688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13" name="Oval 9"/>
            <p:cNvSpPr>
              <a:spLocks noChangeArrowheads="1"/>
            </p:cNvSpPr>
            <p:nvPr/>
          </p:nvSpPr>
          <p:spPr bwMode="auto">
            <a:xfrm flipV="1">
              <a:off x="1177925" y="49688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14" name="Oval 10"/>
            <p:cNvSpPr>
              <a:spLocks noChangeArrowheads="1"/>
            </p:cNvSpPr>
            <p:nvPr/>
          </p:nvSpPr>
          <p:spPr bwMode="auto">
            <a:xfrm flipV="1">
              <a:off x="3006725" y="54260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15" name="Oval 11"/>
            <p:cNvSpPr>
              <a:spLocks noChangeArrowheads="1"/>
            </p:cNvSpPr>
            <p:nvPr/>
          </p:nvSpPr>
          <p:spPr bwMode="auto">
            <a:xfrm flipV="1">
              <a:off x="2473325" y="54260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16" name="Oval 12"/>
            <p:cNvSpPr>
              <a:spLocks noChangeArrowheads="1"/>
            </p:cNvSpPr>
            <p:nvPr/>
          </p:nvSpPr>
          <p:spPr bwMode="auto">
            <a:xfrm flipV="1">
              <a:off x="1939925" y="54260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17" name="Oval 13"/>
            <p:cNvSpPr>
              <a:spLocks noChangeArrowheads="1"/>
            </p:cNvSpPr>
            <p:nvPr/>
          </p:nvSpPr>
          <p:spPr bwMode="auto">
            <a:xfrm flipV="1">
              <a:off x="1406525" y="54260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18" name="Oval 14"/>
            <p:cNvSpPr>
              <a:spLocks noChangeArrowheads="1"/>
            </p:cNvSpPr>
            <p:nvPr/>
          </p:nvSpPr>
          <p:spPr bwMode="auto">
            <a:xfrm flipV="1">
              <a:off x="873125" y="54260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19" name="Oval 15"/>
            <p:cNvSpPr>
              <a:spLocks noChangeArrowheads="1"/>
            </p:cNvSpPr>
            <p:nvPr/>
          </p:nvSpPr>
          <p:spPr bwMode="auto">
            <a:xfrm flipV="1">
              <a:off x="568325" y="5883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20" name="Oval 16"/>
            <p:cNvSpPr>
              <a:spLocks noChangeArrowheads="1"/>
            </p:cNvSpPr>
            <p:nvPr/>
          </p:nvSpPr>
          <p:spPr bwMode="auto">
            <a:xfrm flipV="1">
              <a:off x="1101725" y="5883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21" name="Oval 17"/>
            <p:cNvSpPr>
              <a:spLocks noChangeArrowheads="1"/>
            </p:cNvSpPr>
            <p:nvPr/>
          </p:nvSpPr>
          <p:spPr bwMode="auto">
            <a:xfrm flipV="1">
              <a:off x="1635125" y="5883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22" name="Oval 18"/>
            <p:cNvSpPr>
              <a:spLocks noChangeArrowheads="1"/>
            </p:cNvSpPr>
            <p:nvPr/>
          </p:nvSpPr>
          <p:spPr bwMode="auto">
            <a:xfrm flipV="1">
              <a:off x="2168525" y="5883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123" name="Oval 19"/>
            <p:cNvSpPr>
              <a:spLocks noChangeArrowheads="1"/>
            </p:cNvSpPr>
            <p:nvPr/>
          </p:nvSpPr>
          <p:spPr bwMode="auto">
            <a:xfrm flipV="1">
              <a:off x="2701925" y="5883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29" name="Oval 20"/>
            <p:cNvSpPr>
              <a:spLocks noChangeArrowheads="1"/>
            </p:cNvSpPr>
            <p:nvPr/>
          </p:nvSpPr>
          <p:spPr bwMode="auto">
            <a:xfrm flipV="1">
              <a:off x="3235325" y="5883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30" name="Oval 21"/>
            <p:cNvSpPr>
              <a:spLocks noChangeArrowheads="1"/>
            </p:cNvSpPr>
            <p:nvPr/>
          </p:nvSpPr>
          <p:spPr bwMode="auto">
            <a:xfrm flipV="1">
              <a:off x="3463925" y="6340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31" name="Oval 22"/>
            <p:cNvSpPr>
              <a:spLocks noChangeArrowheads="1"/>
            </p:cNvSpPr>
            <p:nvPr/>
          </p:nvSpPr>
          <p:spPr bwMode="auto">
            <a:xfrm flipV="1">
              <a:off x="2930525" y="6340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32" name="Oval 23"/>
            <p:cNvSpPr>
              <a:spLocks noChangeArrowheads="1"/>
            </p:cNvSpPr>
            <p:nvPr/>
          </p:nvSpPr>
          <p:spPr bwMode="auto">
            <a:xfrm flipV="1">
              <a:off x="2397125" y="6340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33" name="Oval 24"/>
            <p:cNvSpPr>
              <a:spLocks noChangeArrowheads="1"/>
            </p:cNvSpPr>
            <p:nvPr/>
          </p:nvSpPr>
          <p:spPr bwMode="auto">
            <a:xfrm flipV="1">
              <a:off x="1863725" y="6340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34" name="Oval 25"/>
            <p:cNvSpPr>
              <a:spLocks noChangeArrowheads="1"/>
            </p:cNvSpPr>
            <p:nvPr/>
          </p:nvSpPr>
          <p:spPr bwMode="auto">
            <a:xfrm flipV="1">
              <a:off x="1330325" y="6340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35" name="Oval 26"/>
            <p:cNvSpPr>
              <a:spLocks noChangeArrowheads="1"/>
            </p:cNvSpPr>
            <p:nvPr/>
          </p:nvSpPr>
          <p:spPr bwMode="auto">
            <a:xfrm flipV="1">
              <a:off x="796925" y="6340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36" name="Oval 27"/>
            <p:cNvSpPr>
              <a:spLocks noChangeArrowheads="1"/>
            </p:cNvSpPr>
            <p:nvPr/>
          </p:nvSpPr>
          <p:spPr bwMode="auto">
            <a:xfrm flipV="1">
              <a:off x="2778125" y="49688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37" name="Oval 28"/>
            <p:cNvSpPr>
              <a:spLocks noChangeArrowheads="1"/>
            </p:cNvSpPr>
            <p:nvPr/>
          </p:nvSpPr>
          <p:spPr bwMode="auto">
            <a:xfrm flipV="1">
              <a:off x="1482725" y="45116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38" name="Oval 29"/>
            <p:cNvSpPr>
              <a:spLocks noChangeArrowheads="1"/>
            </p:cNvSpPr>
            <p:nvPr/>
          </p:nvSpPr>
          <p:spPr bwMode="auto">
            <a:xfrm flipV="1">
              <a:off x="2016125" y="45116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39" name="Oval 30"/>
            <p:cNvSpPr>
              <a:spLocks noChangeArrowheads="1"/>
            </p:cNvSpPr>
            <p:nvPr/>
          </p:nvSpPr>
          <p:spPr bwMode="auto">
            <a:xfrm flipV="1">
              <a:off x="2549525" y="45116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40" name="Oval 31"/>
            <p:cNvSpPr>
              <a:spLocks noChangeArrowheads="1"/>
            </p:cNvSpPr>
            <p:nvPr/>
          </p:nvSpPr>
          <p:spPr bwMode="auto">
            <a:xfrm flipV="1">
              <a:off x="339725" y="54260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41" name="Oval 32"/>
            <p:cNvSpPr>
              <a:spLocks noChangeArrowheads="1"/>
            </p:cNvSpPr>
            <p:nvPr/>
          </p:nvSpPr>
          <p:spPr bwMode="auto">
            <a:xfrm flipV="1">
              <a:off x="3540125" y="54260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42" name="Oval 33"/>
            <p:cNvSpPr>
              <a:spLocks noChangeArrowheads="1"/>
            </p:cNvSpPr>
            <p:nvPr/>
          </p:nvSpPr>
          <p:spPr bwMode="auto">
            <a:xfrm flipV="1">
              <a:off x="3768725" y="5883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43" name="Oval 34"/>
            <p:cNvSpPr>
              <a:spLocks noChangeArrowheads="1"/>
            </p:cNvSpPr>
            <p:nvPr/>
          </p:nvSpPr>
          <p:spPr bwMode="auto">
            <a:xfrm flipV="1">
              <a:off x="123825" y="588962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44" name="Oval 35"/>
            <p:cNvSpPr>
              <a:spLocks noChangeArrowheads="1"/>
            </p:cNvSpPr>
            <p:nvPr/>
          </p:nvSpPr>
          <p:spPr bwMode="auto">
            <a:xfrm flipV="1">
              <a:off x="3311525" y="49688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45" name="Oval 36"/>
            <p:cNvSpPr>
              <a:spLocks noChangeArrowheads="1"/>
            </p:cNvSpPr>
            <p:nvPr/>
          </p:nvSpPr>
          <p:spPr bwMode="auto">
            <a:xfrm flipV="1">
              <a:off x="44450" y="45116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46" name="Oval 37"/>
            <p:cNvSpPr>
              <a:spLocks noChangeArrowheads="1"/>
            </p:cNvSpPr>
            <p:nvPr/>
          </p:nvSpPr>
          <p:spPr bwMode="auto">
            <a:xfrm flipV="1">
              <a:off x="644525" y="49688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47" name="Oval 38"/>
            <p:cNvSpPr>
              <a:spLocks noChangeArrowheads="1"/>
            </p:cNvSpPr>
            <p:nvPr/>
          </p:nvSpPr>
          <p:spPr bwMode="auto">
            <a:xfrm flipV="1">
              <a:off x="949325" y="45116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48" name="Oval 39"/>
            <p:cNvSpPr>
              <a:spLocks noChangeArrowheads="1"/>
            </p:cNvSpPr>
            <p:nvPr/>
          </p:nvSpPr>
          <p:spPr bwMode="auto">
            <a:xfrm flipV="1">
              <a:off x="473075" y="45116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49" name="Oval 40"/>
            <p:cNvSpPr>
              <a:spLocks noChangeArrowheads="1"/>
            </p:cNvSpPr>
            <p:nvPr/>
          </p:nvSpPr>
          <p:spPr bwMode="auto">
            <a:xfrm flipV="1">
              <a:off x="3082925" y="45116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50" name="Oval 41"/>
            <p:cNvSpPr>
              <a:spLocks noChangeArrowheads="1"/>
            </p:cNvSpPr>
            <p:nvPr/>
          </p:nvSpPr>
          <p:spPr bwMode="auto">
            <a:xfrm flipV="1">
              <a:off x="3616325" y="45116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51" name="Oval 43"/>
            <p:cNvSpPr>
              <a:spLocks noChangeArrowheads="1"/>
            </p:cNvSpPr>
            <p:nvPr/>
          </p:nvSpPr>
          <p:spPr bwMode="auto">
            <a:xfrm flipV="1">
              <a:off x="720725" y="4054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52" name="Oval 44"/>
            <p:cNvSpPr>
              <a:spLocks noChangeArrowheads="1"/>
            </p:cNvSpPr>
            <p:nvPr/>
          </p:nvSpPr>
          <p:spPr bwMode="auto">
            <a:xfrm flipV="1">
              <a:off x="1254125" y="4054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53" name="Oval 45"/>
            <p:cNvSpPr>
              <a:spLocks noChangeArrowheads="1"/>
            </p:cNvSpPr>
            <p:nvPr/>
          </p:nvSpPr>
          <p:spPr bwMode="auto">
            <a:xfrm flipV="1">
              <a:off x="1787525" y="4054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54" name="Oval 46"/>
            <p:cNvSpPr>
              <a:spLocks noChangeArrowheads="1"/>
            </p:cNvSpPr>
            <p:nvPr/>
          </p:nvSpPr>
          <p:spPr bwMode="auto">
            <a:xfrm flipV="1">
              <a:off x="2320925" y="4054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55" name="Oval 47"/>
            <p:cNvSpPr>
              <a:spLocks noChangeArrowheads="1"/>
            </p:cNvSpPr>
            <p:nvPr/>
          </p:nvSpPr>
          <p:spPr bwMode="auto">
            <a:xfrm flipV="1">
              <a:off x="2854325" y="4054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56" name="Oval 48"/>
            <p:cNvSpPr>
              <a:spLocks noChangeArrowheads="1"/>
            </p:cNvSpPr>
            <p:nvPr/>
          </p:nvSpPr>
          <p:spPr bwMode="auto">
            <a:xfrm flipV="1">
              <a:off x="3387725" y="4054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57" name="Oval 50"/>
            <p:cNvSpPr>
              <a:spLocks noChangeArrowheads="1"/>
            </p:cNvSpPr>
            <p:nvPr/>
          </p:nvSpPr>
          <p:spPr bwMode="auto">
            <a:xfrm flipV="1">
              <a:off x="292100" y="3597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58" name="Oval 51"/>
            <p:cNvSpPr>
              <a:spLocks noChangeArrowheads="1"/>
            </p:cNvSpPr>
            <p:nvPr/>
          </p:nvSpPr>
          <p:spPr bwMode="auto">
            <a:xfrm flipV="1">
              <a:off x="825500" y="3597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59" name="Oval 52"/>
            <p:cNvSpPr>
              <a:spLocks noChangeArrowheads="1"/>
            </p:cNvSpPr>
            <p:nvPr/>
          </p:nvSpPr>
          <p:spPr bwMode="auto">
            <a:xfrm flipV="1">
              <a:off x="1358900" y="3597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60" name="Oval 53"/>
            <p:cNvSpPr>
              <a:spLocks noChangeArrowheads="1"/>
            </p:cNvSpPr>
            <p:nvPr/>
          </p:nvSpPr>
          <p:spPr bwMode="auto">
            <a:xfrm flipV="1">
              <a:off x="1892300" y="3597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61" name="Oval 54"/>
            <p:cNvSpPr>
              <a:spLocks noChangeArrowheads="1"/>
            </p:cNvSpPr>
            <p:nvPr/>
          </p:nvSpPr>
          <p:spPr bwMode="auto">
            <a:xfrm flipV="1">
              <a:off x="2425700" y="3597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62" name="Oval 55"/>
            <p:cNvSpPr>
              <a:spLocks noChangeArrowheads="1"/>
            </p:cNvSpPr>
            <p:nvPr/>
          </p:nvSpPr>
          <p:spPr bwMode="auto">
            <a:xfrm flipV="1">
              <a:off x="2959100" y="3597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63" name="Oval 56"/>
            <p:cNvSpPr>
              <a:spLocks noChangeArrowheads="1"/>
            </p:cNvSpPr>
            <p:nvPr/>
          </p:nvSpPr>
          <p:spPr bwMode="auto">
            <a:xfrm flipV="1">
              <a:off x="3492500" y="35972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64" name="Oval 57"/>
            <p:cNvSpPr>
              <a:spLocks noChangeArrowheads="1"/>
            </p:cNvSpPr>
            <p:nvPr/>
          </p:nvSpPr>
          <p:spPr bwMode="auto">
            <a:xfrm flipV="1">
              <a:off x="157163" y="49815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65" name="Oval 58"/>
            <p:cNvSpPr>
              <a:spLocks noChangeArrowheads="1"/>
            </p:cNvSpPr>
            <p:nvPr/>
          </p:nvSpPr>
          <p:spPr bwMode="auto">
            <a:xfrm flipV="1">
              <a:off x="263525" y="6340475"/>
              <a:ext cx="212725" cy="212725"/>
            </a:xfrm>
            <a:prstGeom prst="ellipse">
              <a:avLst/>
            </a:prstGeom>
            <a:solidFill>
              <a:srgbClr val="F5FEA0"/>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pic>
          <p:nvPicPr>
            <p:cNvPr id="212079" name="Picture 2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6888" y="1524000"/>
              <a:ext cx="2579687" cy="1933575"/>
            </a:xfrm>
            <a:prstGeom prst="rect">
              <a:avLst/>
            </a:prstGeom>
            <a:noFill/>
            <a:ln w="9525">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a:grpSpLocks/>
          </p:cNvGrpSpPr>
          <p:nvPr/>
        </p:nvGrpSpPr>
        <p:grpSpPr bwMode="auto">
          <a:xfrm>
            <a:off x="4419600" y="1371600"/>
            <a:ext cx="4657725" cy="5334000"/>
            <a:chOff x="4419600" y="1371600"/>
            <a:chExt cx="4657725" cy="5334000"/>
          </a:xfrm>
        </p:grpSpPr>
        <p:grpSp>
          <p:nvGrpSpPr>
            <p:cNvPr id="211973" name="Group 1"/>
            <p:cNvGrpSpPr>
              <a:grpSpLocks/>
            </p:cNvGrpSpPr>
            <p:nvPr/>
          </p:nvGrpSpPr>
          <p:grpSpPr bwMode="auto">
            <a:xfrm>
              <a:off x="4905375" y="1524000"/>
              <a:ext cx="4171950" cy="5029200"/>
              <a:chOff x="4905375" y="1524000"/>
              <a:chExt cx="4171950" cy="5029200"/>
            </a:xfrm>
          </p:grpSpPr>
          <p:sp>
            <p:nvSpPr>
              <p:cNvPr id="266" name="Oval 61"/>
              <p:cNvSpPr>
                <a:spLocks noChangeArrowheads="1"/>
              </p:cNvSpPr>
              <p:nvPr/>
            </p:nvSpPr>
            <p:spPr bwMode="auto">
              <a:xfrm flipH="1" flipV="1">
                <a:off x="4981575" y="6353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67" name="Oval 62"/>
              <p:cNvSpPr>
                <a:spLocks noChangeArrowheads="1"/>
              </p:cNvSpPr>
              <p:nvPr/>
            </p:nvSpPr>
            <p:spPr bwMode="auto">
              <a:xfrm flipH="1" flipV="1">
                <a:off x="6962775" y="49815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68" name="Oval 63"/>
              <p:cNvSpPr>
                <a:spLocks noChangeArrowheads="1"/>
              </p:cNvSpPr>
              <p:nvPr/>
            </p:nvSpPr>
            <p:spPr bwMode="auto">
              <a:xfrm flipH="1" flipV="1">
                <a:off x="6429375" y="49815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69" name="Oval 64"/>
              <p:cNvSpPr>
                <a:spLocks noChangeArrowheads="1"/>
              </p:cNvSpPr>
              <p:nvPr/>
            </p:nvSpPr>
            <p:spPr bwMode="auto">
              <a:xfrm flipH="1" flipV="1">
                <a:off x="5895975" y="49815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70" name="Oval 65"/>
              <p:cNvSpPr>
                <a:spLocks noChangeArrowheads="1"/>
              </p:cNvSpPr>
              <p:nvPr/>
            </p:nvSpPr>
            <p:spPr bwMode="auto">
              <a:xfrm flipH="1" flipV="1">
                <a:off x="7724775" y="54387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71" name="Oval 66"/>
              <p:cNvSpPr>
                <a:spLocks noChangeArrowheads="1"/>
              </p:cNvSpPr>
              <p:nvPr/>
            </p:nvSpPr>
            <p:spPr bwMode="auto">
              <a:xfrm flipH="1" flipV="1">
                <a:off x="7191375" y="54387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72" name="Oval 67"/>
              <p:cNvSpPr>
                <a:spLocks noChangeArrowheads="1"/>
              </p:cNvSpPr>
              <p:nvPr/>
            </p:nvSpPr>
            <p:spPr bwMode="auto">
              <a:xfrm flipH="1" flipV="1">
                <a:off x="6657975" y="54387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73" name="Oval 68"/>
              <p:cNvSpPr>
                <a:spLocks noChangeArrowheads="1"/>
              </p:cNvSpPr>
              <p:nvPr/>
            </p:nvSpPr>
            <p:spPr bwMode="auto">
              <a:xfrm flipH="1" flipV="1">
                <a:off x="6124575" y="54387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74" name="Oval 69"/>
              <p:cNvSpPr>
                <a:spLocks noChangeArrowheads="1"/>
              </p:cNvSpPr>
              <p:nvPr/>
            </p:nvSpPr>
            <p:spPr bwMode="auto">
              <a:xfrm flipH="1" flipV="1">
                <a:off x="5591175" y="54387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75" name="Oval 70"/>
              <p:cNvSpPr>
                <a:spLocks noChangeArrowheads="1"/>
              </p:cNvSpPr>
              <p:nvPr/>
            </p:nvSpPr>
            <p:spPr bwMode="auto">
              <a:xfrm flipH="1" flipV="1">
                <a:off x="5286375" y="5895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76" name="Oval 71"/>
              <p:cNvSpPr>
                <a:spLocks noChangeArrowheads="1"/>
              </p:cNvSpPr>
              <p:nvPr/>
            </p:nvSpPr>
            <p:spPr bwMode="auto">
              <a:xfrm flipH="1" flipV="1">
                <a:off x="5819775" y="5895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77" name="Oval 72"/>
              <p:cNvSpPr>
                <a:spLocks noChangeArrowheads="1"/>
              </p:cNvSpPr>
              <p:nvPr/>
            </p:nvSpPr>
            <p:spPr bwMode="auto">
              <a:xfrm flipH="1" flipV="1">
                <a:off x="6353175" y="5895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78" name="Oval 73"/>
              <p:cNvSpPr>
                <a:spLocks noChangeArrowheads="1"/>
              </p:cNvSpPr>
              <p:nvPr/>
            </p:nvSpPr>
            <p:spPr bwMode="auto">
              <a:xfrm flipH="1" flipV="1">
                <a:off x="6886575" y="5895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79" name="Oval 74"/>
              <p:cNvSpPr>
                <a:spLocks noChangeArrowheads="1"/>
              </p:cNvSpPr>
              <p:nvPr/>
            </p:nvSpPr>
            <p:spPr bwMode="auto">
              <a:xfrm flipH="1" flipV="1">
                <a:off x="7419975" y="5895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80" name="Oval 75"/>
              <p:cNvSpPr>
                <a:spLocks noChangeArrowheads="1"/>
              </p:cNvSpPr>
              <p:nvPr/>
            </p:nvSpPr>
            <p:spPr bwMode="auto">
              <a:xfrm flipH="1" flipV="1">
                <a:off x="7953375" y="5895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81" name="Oval 76"/>
              <p:cNvSpPr>
                <a:spLocks noChangeArrowheads="1"/>
              </p:cNvSpPr>
              <p:nvPr/>
            </p:nvSpPr>
            <p:spPr bwMode="auto">
              <a:xfrm flipH="1" flipV="1">
                <a:off x="8181975" y="6353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82" name="Oval 77"/>
              <p:cNvSpPr>
                <a:spLocks noChangeArrowheads="1"/>
              </p:cNvSpPr>
              <p:nvPr/>
            </p:nvSpPr>
            <p:spPr bwMode="auto">
              <a:xfrm flipH="1" flipV="1">
                <a:off x="7648575" y="6353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83" name="Oval 78"/>
              <p:cNvSpPr>
                <a:spLocks noChangeArrowheads="1"/>
              </p:cNvSpPr>
              <p:nvPr/>
            </p:nvSpPr>
            <p:spPr bwMode="auto">
              <a:xfrm flipH="1" flipV="1">
                <a:off x="7115175" y="6353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84" name="Oval 79"/>
              <p:cNvSpPr>
                <a:spLocks noChangeArrowheads="1"/>
              </p:cNvSpPr>
              <p:nvPr/>
            </p:nvSpPr>
            <p:spPr bwMode="auto">
              <a:xfrm flipH="1" flipV="1">
                <a:off x="6581775" y="6353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85" name="Oval 80"/>
              <p:cNvSpPr>
                <a:spLocks noChangeArrowheads="1"/>
              </p:cNvSpPr>
              <p:nvPr/>
            </p:nvSpPr>
            <p:spPr bwMode="auto">
              <a:xfrm flipH="1" flipV="1">
                <a:off x="6048375" y="6353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86" name="Oval 81"/>
              <p:cNvSpPr>
                <a:spLocks noChangeArrowheads="1"/>
              </p:cNvSpPr>
              <p:nvPr/>
            </p:nvSpPr>
            <p:spPr bwMode="auto">
              <a:xfrm flipH="1" flipV="1">
                <a:off x="5514975" y="6353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87" name="Oval 82"/>
              <p:cNvSpPr>
                <a:spLocks noChangeArrowheads="1"/>
              </p:cNvSpPr>
              <p:nvPr/>
            </p:nvSpPr>
            <p:spPr bwMode="auto">
              <a:xfrm flipH="1" flipV="1">
                <a:off x="7496175" y="49815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88" name="Oval 83"/>
              <p:cNvSpPr>
                <a:spLocks noChangeArrowheads="1"/>
              </p:cNvSpPr>
              <p:nvPr/>
            </p:nvSpPr>
            <p:spPr bwMode="auto">
              <a:xfrm flipH="1" flipV="1">
                <a:off x="6200775" y="45243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89" name="Oval 84"/>
              <p:cNvSpPr>
                <a:spLocks noChangeArrowheads="1"/>
              </p:cNvSpPr>
              <p:nvPr/>
            </p:nvSpPr>
            <p:spPr bwMode="auto">
              <a:xfrm flipH="1" flipV="1">
                <a:off x="6734175" y="45243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90" name="Oval 85"/>
              <p:cNvSpPr>
                <a:spLocks noChangeArrowheads="1"/>
              </p:cNvSpPr>
              <p:nvPr/>
            </p:nvSpPr>
            <p:spPr bwMode="auto">
              <a:xfrm flipH="1" flipV="1">
                <a:off x="7267575" y="45243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91" name="Oval 86"/>
              <p:cNvSpPr>
                <a:spLocks noChangeArrowheads="1"/>
              </p:cNvSpPr>
              <p:nvPr/>
            </p:nvSpPr>
            <p:spPr bwMode="auto">
              <a:xfrm flipH="1" flipV="1">
                <a:off x="5057775" y="54387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92" name="Oval 87"/>
              <p:cNvSpPr>
                <a:spLocks noChangeArrowheads="1"/>
              </p:cNvSpPr>
              <p:nvPr/>
            </p:nvSpPr>
            <p:spPr bwMode="auto">
              <a:xfrm flipH="1" flipV="1">
                <a:off x="8258175" y="54387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93" name="Oval 88"/>
              <p:cNvSpPr>
                <a:spLocks noChangeArrowheads="1"/>
              </p:cNvSpPr>
              <p:nvPr/>
            </p:nvSpPr>
            <p:spPr bwMode="auto">
              <a:xfrm flipH="1" flipV="1">
                <a:off x="8486775" y="5895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94" name="Oval 89"/>
              <p:cNvSpPr>
                <a:spLocks noChangeArrowheads="1"/>
              </p:cNvSpPr>
              <p:nvPr/>
            </p:nvSpPr>
            <p:spPr bwMode="auto">
              <a:xfrm flipH="1" flipV="1">
                <a:off x="8715375" y="6353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95" name="Oval 90"/>
              <p:cNvSpPr>
                <a:spLocks noChangeArrowheads="1"/>
              </p:cNvSpPr>
              <p:nvPr/>
            </p:nvSpPr>
            <p:spPr bwMode="auto">
              <a:xfrm flipH="1" flipV="1">
                <a:off x="8029575" y="49815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96" name="Oval 91"/>
              <p:cNvSpPr>
                <a:spLocks noChangeArrowheads="1"/>
              </p:cNvSpPr>
              <p:nvPr/>
            </p:nvSpPr>
            <p:spPr bwMode="auto">
              <a:xfrm flipH="1" flipV="1">
                <a:off x="8562975" y="49815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97" name="Oval 92"/>
              <p:cNvSpPr>
                <a:spLocks noChangeArrowheads="1"/>
              </p:cNvSpPr>
              <p:nvPr/>
            </p:nvSpPr>
            <p:spPr bwMode="auto">
              <a:xfrm flipH="1" flipV="1">
                <a:off x="5362575" y="49815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98" name="Oval 93"/>
              <p:cNvSpPr>
                <a:spLocks noChangeArrowheads="1"/>
              </p:cNvSpPr>
              <p:nvPr/>
            </p:nvSpPr>
            <p:spPr bwMode="auto">
              <a:xfrm flipH="1" flipV="1">
                <a:off x="5667375" y="45243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299" name="Oval 94"/>
              <p:cNvSpPr>
                <a:spLocks noChangeArrowheads="1"/>
              </p:cNvSpPr>
              <p:nvPr/>
            </p:nvSpPr>
            <p:spPr bwMode="auto">
              <a:xfrm flipH="1" flipV="1">
                <a:off x="5133975" y="45243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00" name="Oval 95"/>
              <p:cNvSpPr>
                <a:spLocks noChangeArrowheads="1"/>
              </p:cNvSpPr>
              <p:nvPr/>
            </p:nvSpPr>
            <p:spPr bwMode="auto">
              <a:xfrm flipH="1" flipV="1">
                <a:off x="7800975" y="45243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01" name="Oval 96"/>
              <p:cNvSpPr>
                <a:spLocks noChangeArrowheads="1"/>
              </p:cNvSpPr>
              <p:nvPr/>
            </p:nvSpPr>
            <p:spPr bwMode="auto">
              <a:xfrm flipH="1" flipV="1">
                <a:off x="8334375" y="45243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02" name="Oval 97"/>
              <p:cNvSpPr>
                <a:spLocks noChangeArrowheads="1"/>
              </p:cNvSpPr>
              <p:nvPr/>
            </p:nvSpPr>
            <p:spPr bwMode="auto">
              <a:xfrm flipH="1" flipV="1">
                <a:off x="4905375" y="4067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03" name="Oval 98"/>
              <p:cNvSpPr>
                <a:spLocks noChangeArrowheads="1"/>
              </p:cNvSpPr>
              <p:nvPr/>
            </p:nvSpPr>
            <p:spPr bwMode="auto">
              <a:xfrm flipH="1" flipV="1">
                <a:off x="5438775" y="4067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04" name="Oval 99"/>
              <p:cNvSpPr>
                <a:spLocks noChangeArrowheads="1"/>
              </p:cNvSpPr>
              <p:nvPr/>
            </p:nvSpPr>
            <p:spPr bwMode="auto">
              <a:xfrm flipH="1" flipV="1">
                <a:off x="5972175" y="4067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05" name="Oval 100"/>
              <p:cNvSpPr>
                <a:spLocks noChangeArrowheads="1"/>
              </p:cNvSpPr>
              <p:nvPr/>
            </p:nvSpPr>
            <p:spPr bwMode="auto">
              <a:xfrm flipH="1" flipV="1">
                <a:off x="6505575" y="4067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06" name="Oval 101"/>
              <p:cNvSpPr>
                <a:spLocks noChangeArrowheads="1"/>
              </p:cNvSpPr>
              <p:nvPr/>
            </p:nvSpPr>
            <p:spPr bwMode="auto">
              <a:xfrm flipH="1" flipV="1">
                <a:off x="7038975" y="4067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07" name="Oval 102"/>
              <p:cNvSpPr>
                <a:spLocks noChangeArrowheads="1"/>
              </p:cNvSpPr>
              <p:nvPr/>
            </p:nvSpPr>
            <p:spPr bwMode="auto">
              <a:xfrm flipH="1" flipV="1">
                <a:off x="7572375" y="4067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08" name="Oval 103"/>
              <p:cNvSpPr>
                <a:spLocks noChangeArrowheads="1"/>
              </p:cNvSpPr>
              <p:nvPr/>
            </p:nvSpPr>
            <p:spPr bwMode="auto">
              <a:xfrm flipH="1" flipV="1">
                <a:off x="8105775" y="4067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09" name="Oval 105"/>
              <p:cNvSpPr>
                <a:spLocks noChangeArrowheads="1"/>
              </p:cNvSpPr>
              <p:nvPr/>
            </p:nvSpPr>
            <p:spPr bwMode="auto">
              <a:xfrm flipH="1" flipV="1">
                <a:off x="5210175" y="3609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10" name="Oval 106"/>
              <p:cNvSpPr>
                <a:spLocks noChangeArrowheads="1"/>
              </p:cNvSpPr>
              <p:nvPr/>
            </p:nvSpPr>
            <p:spPr bwMode="auto">
              <a:xfrm flipH="1" flipV="1">
                <a:off x="5743575" y="3609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11" name="Oval 107"/>
              <p:cNvSpPr>
                <a:spLocks noChangeArrowheads="1"/>
              </p:cNvSpPr>
              <p:nvPr/>
            </p:nvSpPr>
            <p:spPr bwMode="auto">
              <a:xfrm flipH="1" flipV="1">
                <a:off x="6276975" y="3609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12" name="Oval 108"/>
              <p:cNvSpPr>
                <a:spLocks noChangeArrowheads="1"/>
              </p:cNvSpPr>
              <p:nvPr/>
            </p:nvSpPr>
            <p:spPr bwMode="auto">
              <a:xfrm flipH="1" flipV="1">
                <a:off x="6810375" y="3609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13" name="Oval 109"/>
              <p:cNvSpPr>
                <a:spLocks noChangeArrowheads="1"/>
              </p:cNvSpPr>
              <p:nvPr/>
            </p:nvSpPr>
            <p:spPr bwMode="auto">
              <a:xfrm flipH="1" flipV="1">
                <a:off x="7343775" y="3609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14" name="Oval 110"/>
              <p:cNvSpPr>
                <a:spLocks noChangeArrowheads="1"/>
              </p:cNvSpPr>
              <p:nvPr/>
            </p:nvSpPr>
            <p:spPr bwMode="auto">
              <a:xfrm flipH="1" flipV="1">
                <a:off x="7877175" y="3609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15" name="Oval 111"/>
              <p:cNvSpPr>
                <a:spLocks noChangeArrowheads="1"/>
              </p:cNvSpPr>
              <p:nvPr/>
            </p:nvSpPr>
            <p:spPr bwMode="auto">
              <a:xfrm flipH="1" flipV="1">
                <a:off x="8410575" y="36099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16" name="Oval 112"/>
              <p:cNvSpPr>
                <a:spLocks noChangeArrowheads="1"/>
              </p:cNvSpPr>
              <p:nvPr/>
            </p:nvSpPr>
            <p:spPr bwMode="auto">
              <a:xfrm flipH="1" flipV="1">
                <a:off x="8877300" y="451802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sp>
            <p:nvSpPr>
              <p:cNvPr id="317" name="Oval 119"/>
              <p:cNvSpPr>
                <a:spLocks noChangeArrowheads="1"/>
              </p:cNvSpPr>
              <p:nvPr/>
            </p:nvSpPr>
            <p:spPr bwMode="auto">
              <a:xfrm flipH="1" flipV="1">
                <a:off x="8667750" y="4067175"/>
                <a:ext cx="200025" cy="200025"/>
              </a:xfrm>
              <a:prstGeom prst="ellipse">
                <a:avLst/>
              </a:prstGeom>
              <a:solidFill>
                <a:srgbClr val="B7FFD8"/>
              </a:solidFill>
              <a:ln w="9525" algn="ctr">
                <a:solidFill>
                  <a:srgbClr val="000000"/>
                </a:solidFill>
                <a:round/>
                <a:headEnd/>
                <a:tailEnd/>
              </a:ln>
            </p:spPr>
            <p:txBody>
              <a:bodyPr/>
              <a:lstStyle/>
              <a:p>
                <a:pPr fontAlgn="auto">
                  <a:spcBef>
                    <a:spcPts val="0"/>
                  </a:spcBef>
                  <a:spcAft>
                    <a:spcPts val="0"/>
                  </a:spcAft>
                  <a:defRPr/>
                </a:pPr>
                <a:endParaRPr lang="en-US" sz="1800" b="0" kern="0">
                  <a:solidFill>
                    <a:srgbClr val="FFFFFF"/>
                  </a:solidFill>
                </a:endParaRPr>
              </a:p>
            </p:txBody>
          </p:sp>
          <p:pic>
            <p:nvPicPr>
              <p:cNvPr id="212027" name="Picture 2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37225" y="1524000"/>
                <a:ext cx="2581275" cy="1933575"/>
              </a:xfrm>
              <a:prstGeom prst="rect">
                <a:avLst/>
              </a:prstGeom>
              <a:noFill/>
              <a:ln w="9525">
                <a:solidFill>
                  <a:srgbClr val="080808"/>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211974" name="Straight Connector 4"/>
            <p:cNvCxnSpPr>
              <a:cxnSpLocks noChangeShapeType="1"/>
            </p:cNvCxnSpPr>
            <p:nvPr/>
          </p:nvCxnSpPr>
          <p:spPr bwMode="auto">
            <a:xfrm>
              <a:off x="4419600" y="1371600"/>
              <a:ext cx="0" cy="5334000"/>
            </a:xfrm>
            <a:prstGeom prst="line">
              <a:avLst/>
            </a:prstGeom>
            <a:noFill/>
            <a:ln w="9525" algn="ctr">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644649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5|15.7"/>
</p:tagLst>
</file>

<file path=ppt/theme/theme1.xml><?xml version="1.0" encoding="utf-8"?>
<a:theme xmlns:a="http://schemas.openxmlformats.org/drawingml/2006/main" name="simple-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2400" b="1" dirty="0" err="1" smtClean="0">
            <a:solidFill>
              <a:schemeClr val="bg1"/>
            </a:solidFill>
            <a:latin typeface="Calibri" panose="020F05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814</TotalTime>
  <Words>2274</Words>
  <Application>Microsoft Office PowerPoint</Application>
  <PresentationFormat>On-screen Show (4:3)</PresentationFormat>
  <Paragraphs>318</Paragraphs>
  <Slides>29</Slides>
  <Notes>29</Notes>
  <HiddenSlides>2</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29</vt:i4>
      </vt:variant>
    </vt:vector>
  </HeadingPairs>
  <TitlesOfParts>
    <vt:vector size="36" baseType="lpstr">
      <vt:lpstr>Gulim</vt:lpstr>
      <vt:lpstr>Arial</vt:lpstr>
      <vt:lpstr>Calibri</vt:lpstr>
      <vt:lpstr>Times New Roman</vt:lpstr>
      <vt:lpstr>simple-dark</vt:lpstr>
      <vt:lpstr>Office Theme</vt:lpstr>
      <vt:lpstr>1_Office Theme</vt:lpstr>
      <vt:lpstr>PowerPoint Presentation</vt:lpstr>
      <vt:lpstr>Engineers and scientists often name  the same problems with slides</vt:lpstr>
      <vt:lpstr>PowerPoint Presentation</vt:lpstr>
      <vt:lpstr>PowerPoint Presentation</vt:lpstr>
      <vt:lpstr>PowerPoint Presentation</vt:lpstr>
      <vt:lpstr>PowerPoint Presentation</vt:lpstr>
      <vt:lpstr>The question arises whether it is worth the extra work to create assertion-evidence slides</vt:lpstr>
      <vt:lpstr>An MRI machine contains a large superconducting magnet, gradient magnets, and a radio frequency (RF) transceiver</vt:lpstr>
      <vt:lpstr>In the tests, two groups of students viewed different PowerPoint talks with the same recorded script</vt:lpstr>
      <vt:lpstr>How well did participants show that they understood  the process?</vt:lpstr>
      <vt:lpstr>What we project on the screen should differ from what we give as a handout</vt:lpstr>
      <vt:lpstr>PowerPoint Presentation</vt:lpstr>
      <vt:lpstr>PowerPoint Presentation</vt:lpstr>
      <vt:lpstr>PowerPoint Presentation</vt:lpstr>
      <vt:lpstr>PowerPoint Presentation</vt:lpstr>
      <vt:lpstr>PowerPoint Presentation</vt:lpstr>
      <vt:lpstr>PowerPoint Presentation</vt:lpstr>
      <vt:lpstr>Most people do not realize how much slides affect the success, or failure, of scientific presentations</vt:lpstr>
      <vt:lpstr>PowerPoint Presentation</vt:lpstr>
      <vt:lpstr>PowerPoint Presentation</vt:lpstr>
      <vt:lpstr>PowerPoint Presentation</vt:lpstr>
      <vt:lpstr>PowerPoint Presentation</vt:lpstr>
      <vt:lpstr>PowerPoint Presentation</vt:lpstr>
      <vt:lpstr>PowerPoint Presentation</vt:lpstr>
      <vt:lpstr>Since its construction in 1952, traffic across the bridge has grown exponentially</vt:lpstr>
      <vt:lpstr>Since its construction in 1952, traffic across the bridge has grown exponentially</vt:lpstr>
      <vt:lpstr>Since its construction in 1952, traffic across the bridge has grown exponentially</vt:lpstr>
      <vt:lpstr>The way a dog sniffs does not contaminate  the vapor stream from the scent source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Siroka</dc:creator>
  <cp:lastModifiedBy>Michael Alley</cp:lastModifiedBy>
  <cp:revision>52</cp:revision>
  <dcterms:modified xsi:type="dcterms:W3CDTF">2016-10-08T15:07:42Z</dcterms:modified>
</cp:coreProperties>
</file>